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Asap" panose="020B0604020202020204" charset="0"/>
      <p:regular r:id="rId20"/>
    </p:embeddedFont>
    <p:embeddedFont>
      <p:font typeface="Barlow Condensed" panose="00000506000000000000" pitchFamily="2" charset="0"/>
      <p:regular r:id="rId21"/>
    </p:embeddedFont>
    <p:embeddedFont>
      <p:font typeface="Barlow Condensed Heavy Italics" panose="020B0604020202020204" charset="0"/>
      <p:regular r:id="rId22"/>
    </p:embeddedFont>
    <p:embeddedFont>
      <p:font typeface="Cabin" panose="020B0604020202020204" charset="0"/>
      <p:regular r:id="rId23"/>
    </p:embeddedFont>
    <p:embeddedFont>
      <p:font typeface="ITC Benguiat Condensed" panose="020B0604020202020204" charset="0"/>
      <p:regular r:id="rId24"/>
    </p:embeddedFont>
    <p:embeddedFont>
      <p:font typeface="ITC Benguiat Condensed Bold" panose="020B0604020202020204" charset="0"/>
      <p:regular r:id="rId25"/>
    </p:embeddedFont>
    <p:embeddedFont>
      <p:font typeface="Saira ExtraCondense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372"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51.sv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sv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5.sv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7.sv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3" Type="http://schemas.openxmlformats.org/officeDocument/2006/relationships/image" Target="../media/image65.svg"/><Relationship Id="rId7" Type="http://schemas.openxmlformats.org/officeDocument/2006/relationships/image" Target="../media/image69.svg"/><Relationship Id="rId12" Type="http://schemas.openxmlformats.org/officeDocument/2006/relationships/image" Target="../media/image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1.svg"/><Relationship Id="rId5" Type="http://schemas.openxmlformats.org/officeDocument/2006/relationships/image" Target="../media/image67.svg"/><Relationship Id="rId15" Type="http://schemas.openxmlformats.org/officeDocument/2006/relationships/image" Target="../media/image73.sv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8.sv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image" Target="../media/image12.svg"/><Relationship Id="rId21" Type="http://schemas.openxmlformats.org/officeDocument/2006/relationships/image" Target="../media/image30.sv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E9DA"/>
        </a:solidFill>
        <a:effectLst/>
      </p:bgPr>
    </p:bg>
    <p:spTree>
      <p:nvGrpSpPr>
        <p:cNvPr id="1" name=""/>
        <p:cNvGrpSpPr/>
        <p:nvPr/>
      </p:nvGrpSpPr>
      <p:grpSpPr>
        <a:xfrm>
          <a:off x="0" y="0"/>
          <a:ext cx="0" cy="0"/>
          <a:chOff x="0" y="0"/>
          <a:chExt cx="0" cy="0"/>
        </a:xfrm>
      </p:grpSpPr>
      <p:sp>
        <p:nvSpPr>
          <p:cNvPr id="2" name="TextBox 2"/>
          <p:cNvSpPr txBox="1"/>
          <p:nvPr/>
        </p:nvSpPr>
        <p:spPr>
          <a:xfrm>
            <a:off x="2808254" y="1213959"/>
            <a:ext cx="11946135" cy="8120864"/>
          </a:xfrm>
          <a:prstGeom prst="rect">
            <a:avLst/>
          </a:prstGeom>
        </p:spPr>
        <p:txBody>
          <a:bodyPr lIns="0" tIns="0" rIns="0" bIns="0" rtlCol="0" anchor="t">
            <a:spAutoFit/>
          </a:bodyPr>
          <a:lstStyle/>
          <a:p>
            <a:pPr algn="ctr">
              <a:lnSpc>
                <a:spcPts val="16099"/>
              </a:lnSpc>
            </a:pPr>
            <a:r>
              <a:rPr lang="en-US" sz="12577">
                <a:solidFill>
                  <a:srgbClr val="263D2F"/>
                </a:solidFill>
                <a:latin typeface="Saira ExtraCondensed"/>
                <a:ea typeface="Saira ExtraCondensed"/>
                <a:cs typeface="Saira ExtraCondensed"/>
                <a:sym typeface="Saira ExtraCondensed"/>
              </a:rPr>
              <a:t>CHÀO MỪNG CÔ VÀ CÁC BẠN ĐÃ ĐẾN VỚI BÀI THUYẾT TRÌNH CỦA CHÚNG EM</a:t>
            </a:r>
          </a:p>
        </p:txBody>
      </p:sp>
      <p:sp>
        <p:nvSpPr>
          <p:cNvPr id="3" name="Freeform 3"/>
          <p:cNvSpPr/>
          <p:nvPr/>
        </p:nvSpPr>
        <p:spPr>
          <a:xfrm>
            <a:off x="-2632743" y="3445340"/>
            <a:ext cx="7828393" cy="7429856"/>
          </a:xfrm>
          <a:custGeom>
            <a:avLst/>
            <a:gdLst/>
            <a:ahLst/>
            <a:cxnLst/>
            <a:rect l="l" t="t" r="r" b="b"/>
            <a:pathLst>
              <a:path w="7828393" h="7429856">
                <a:moveTo>
                  <a:pt x="0" y="0"/>
                </a:moveTo>
                <a:lnTo>
                  <a:pt x="7828392" y="0"/>
                </a:lnTo>
                <a:lnTo>
                  <a:pt x="7828392" y="7429856"/>
                </a:lnTo>
                <a:lnTo>
                  <a:pt x="0" y="74298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459108" flipH="1">
            <a:off x="14899797" y="7605213"/>
            <a:ext cx="3810836" cy="2438935"/>
          </a:xfrm>
          <a:custGeom>
            <a:avLst/>
            <a:gdLst/>
            <a:ahLst/>
            <a:cxnLst/>
            <a:rect l="l" t="t" r="r" b="b"/>
            <a:pathLst>
              <a:path w="3810836" h="2438935">
                <a:moveTo>
                  <a:pt x="3810836" y="0"/>
                </a:moveTo>
                <a:lnTo>
                  <a:pt x="0" y="0"/>
                </a:lnTo>
                <a:lnTo>
                  <a:pt x="0" y="2438935"/>
                </a:lnTo>
                <a:lnTo>
                  <a:pt x="3810836" y="2438935"/>
                </a:lnTo>
                <a:lnTo>
                  <a:pt x="3810836"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654265">
            <a:off x="578957" y="913582"/>
            <a:ext cx="2944167" cy="1584497"/>
          </a:xfrm>
          <a:custGeom>
            <a:avLst/>
            <a:gdLst/>
            <a:ahLst/>
            <a:cxnLst/>
            <a:rect l="l" t="t" r="r" b="b"/>
            <a:pathLst>
              <a:path w="2944167" h="1584497">
                <a:moveTo>
                  <a:pt x="0" y="0"/>
                </a:moveTo>
                <a:lnTo>
                  <a:pt x="2944167" y="0"/>
                </a:lnTo>
                <a:lnTo>
                  <a:pt x="2944167" y="1584497"/>
                </a:lnTo>
                <a:lnTo>
                  <a:pt x="0" y="15844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4036831">
            <a:off x="2923519" y="3524800"/>
            <a:ext cx="607632" cy="654247"/>
          </a:xfrm>
          <a:custGeom>
            <a:avLst/>
            <a:gdLst/>
            <a:ahLst/>
            <a:cxnLst/>
            <a:rect l="l" t="t" r="r" b="b"/>
            <a:pathLst>
              <a:path w="607632" h="654247">
                <a:moveTo>
                  <a:pt x="0" y="0"/>
                </a:moveTo>
                <a:lnTo>
                  <a:pt x="607631" y="0"/>
                </a:lnTo>
                <a:lnTo>
                  <a:pt x="607631" y="654246"/>
                </a:lnTo>
                <a:lnTo>
                  <a:pt x="0" y="6542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6292961">
            <a:off x="16920480" y="4530627"/>
            <a:ext cx="607632" cy="654247"/>
          </a:xfrm>
          <a:custGeom>
            <a:avLst/>
            <a:gdLst/>
            <a:ahLst/>
            <a:cxnLst/>
            <a:rect l="l" t="t" r="r" b="b"/>
            <a:pathLst>
              <a:path w="607632" h="654247">
                <a:moveTo>
                  <a:pt x="0" y="0"/>
                </a:moveTo>
                <a:lnTo>
                  <a:pt x="607632" y="0"/>
                </a:lnTo>
                <a:lnTo>
                  <a:pt x="607632" y="654246"/>
                </a:lnTo>
                <a:lnTo>
                  <a:pt x="0" y="6542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5253225">
            <a:off x="13600687" y="8690198"/>
            <a:ext cx="607632" cy="654247"/>
          </a:xfrm>
          <a:custGeom>
            <a:avLst/>
            <a:gdLst/>
            <a:ahLst/>
            <a:cxnLst/>
            <a:rect l="l" t="t" r="r" b="b"/>
            <a:pathLst>
              <a:path w="607632" h="654247">
                <a:moveTo>
                  <a:pt x="0" y="0"/>
                </a:moveTo>
                <a:lnTo>
                  <a:pt x="607632" y="0"/>
                </a:lnTo>
                <a:lnTo>
                  <a:pt x="607632" y="654247"/>
                </a:lnTo>
                <a:lnTo>
                  <a:pt x="0" y="6542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9" name="Group 9"/>
          <p:cNvGrpSpPr/>
          <p:nvPr/>
        </p:nvGrpSpPr>
        <p:grpSpPr>
          <a:xfrm>
            <a:off x="14488010" y="5143500"/>
            <a:ext cx="2771290" cy="2270204"/>
            <a:chOff x="0" y="0"/>
            <a:chExt cx="3695053" cy="3026939"/>
          </a:xfrm>
        </p:grpSpPr>
        <p:grpSp>
          <p:nvGrpSpPr>
            <p:cNvPr id="10" name="Group 10"/>
            <p:cNvGrpSpPr/>
            <p:nvPr/>
          </p:nvGrpSpPr>
          <p:grpSpPr>
            <a:xfrm>
              <a:off x="0" y="0"/>
              <a:ext cx="3695053" cy="3026939"/>
              <a:chOff x="0" y="0"/>
              <a:chExt cx="793785" cy="650258"/>
            </a:xfrm>
          </p:grpSpPr>
          <p:sp>
            <p:nvSpPr>
              <p:cNvPr id="11" name="Freeform 11"/>
              <p:cNvSpPr/>
              <p:nvPr/>
            </p:nvSpPr>
            <p:spPr>
              <a:xfrm>
                <a:off x="0" y="0"/>
                <a:ext cx="793785" cy="650258"/>
              </a:xfrm>
              <a:custGeom>
                <a:avLst/>
                <a:gdLst/>
                <a:ahLst/>
                <a:cxnLst/>
                <a:rect l="l" t="t" r="r" b="b"/>
                <a:pathLst>
                  <a:path w="793785" h="650258">
                    <a:moveTo>
                      <a:pt x="396893" y="0"/>
                    </a:moveTo>
                    <a:cubicBezTo>
                      <a:pt x="177695" y="0"/>
                      <a:pt x="0" y="145565"/>
                      <a:pt x="0" y="325129"/>
                    </a:cubicBezTo>
                    <a:cubicBezTo>
                      <a:pt x="0" y="504693"/>
                      <a:pt x="177695" y="650258"/>
                      <a:pt x="396893" y="650258"/>
                    </a:cubicBezTo>
                    <a:cubicBezTo>
                      <a:pt x="616090" y="650258"/>
                      <a:pt x="793785" y="504693"/>
                      <a:pt x="793785" y="325129"/>
                    </a:cubicBezTo>
                    <a:cubicBezTo>
                      <a:pt x="793785" y="145565"/>
                      <a:pt x="616090" y="0"/>
                      <a:pt x="396893" y="0"/>
                    </a:cubicBezTo>
                    <a:close/>
                  </a:path>
                </a:pathLst>
              </a:custGeom>
              <a:solidFill>
                <a:srgbClr val="F6B470"/>
              </a:solidFill>
              <a:ln cap="sq">
                <a:noFill/>
                <a:prstDash val="solid"/>
                <a:miter/>
              </a:ln>
            </p:spPr>
          </p:sp>
          <p:sp>
            <p:nvSpPr>
              <p:cNvPr id="12" name="TextBox 12"/>
              <p:cNvSpPr txBox="1"/>
              <p:nvPr/>
            </p:nvSpPr>
            <p:spPr>
              <a:xfrm>
                <a:off x="74417" y="70487"/>
                <a:ext cx="644950" cy="518810"/>
              </a:xfrm>
              <a:prstGeom prst="rect">
                <a:avLst/>
              </a:prstGeom>
            </p:spPr>
            <p:txBody>
              <a:bodyPr lIns="50800" tIns="50800" rIns="50800" bIns="50800" rtlCol="0" anchor="ctr"/>
              <a:lstStyle/>
              <a:p>
                <a:pPr algn="ctr">
                  <a:lnSpc>
                    <a:spcPts val="2999"/>
                  </a:lnSpc>
                </a:pPr>
                <a:endParaRPr/>
              </a:p>
            </p:txBody>
          </p:sp>
        </p:grpSp>
        <p:sp>
          <p:nvSpPr>
            <p:cNvPr id="13" name="TextBox 13"/>
            <p:cNvSpPr txBox="1"/>
            <p:nvPr/>
          </p:nvSpPr>
          <p:spPr>
            <a:xfrm rot="400345">
              <a:off x="379534" y="1124132"/>
              <a:ext cx="2940412" cy="740834"/>
            </a:xfrm>
            <a:prstGeom prst="rect">
              <a:avLst/>
            </a:prstGeom>
          </p:spPr>
          <p:txBody>
            <a:bodyPr lIns="0" tIns="0" rIns="0" bIns="0" rtlCol="0" anchor="t">
              <a:spAutoFit/>
            </a:bodyPr>
            <a:lstStyle/>
            <a:p>
              <a:pPr marL="0" lvl="0" indent="0" algn="ctr">
                <a:lnSpc>
                  <a:spcPts val="4549"/>
                </a:lnSpc>
              </a:pPr>
              <a:r>
                <a:rPr lang="en-US" sz="3499">
                  <a:solidFill>
                    <a:srgbClr val="263D2F"/>
                  </a:solidFill>
                  <a:latin typeface="Saira ExtraCondensed"/>
                  <a:ea typeface="Saira ExtraCondensed"/>
                  <a:cs typeface="Saira ExtraCondensed"/>
                  <a:sym typeface="Saira ExtraCondensed"/>
                </a:rPr>
                <a:t>TỔ 2</a:t>
              </a:r>
            </a:p>
          </p:txBody>
        </p:sp>
      </p:grpSp>
      <p:sp>
        <p:nvSpPr>
          <p:cNvPr id="14" name="Freeform 14"/>
          <p:cNvSpPr/>
          <p:nvPr/>
        </p:nvSpPr>
        <p:spPr>
          <a:xfrm>
            <a:off x="14244296" y="-351570"/>
            <a:ext cx="5686281" cy="4114800"/>
          </a:xfrm>
          <a:custGeom>
            <a:avLst/>
            <a:gdLst/>
            <a:ahLst/>
            <a:cxnLst/>
            <a:rect l="l" t="t" r="r" b="b"/>
            <a:pathLst>
              <a:path w="5686281" h="4114800">
                <a:moveTo>
                  <a:pt x="0" y="0"/>
                </a:moveTo>
                <a:lnTo>
                  <a:pt x="5686281" y="0"/>
                </a:lnTo>
                <a:lnTo>
                  <a:pt x="568628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4383497" y="421640"/>
            <a:ext cx="9521006" cy="607060"/>
          </a:xfrm>
          <a:prstGeom prst="rect">
            <a:avLst/>
          </a:prstGeom>
        </p:spPr>
        <p:txBody>
          <a:bodyPr lIns="0" tIns="0" rIns="0" bIns="0" rtlCol="0" anchor="t">
            <a:spAutoFit/>
          </a:bodyPr>
          <a:lstStyle/>
          <a:p>
            <a:pPr marL="0" lvl="0" indent="0" algn="ctr">
              <a:lnSpc>
                <a:spcPts val="4714"/>
              </a:lnSpc>
              <a:spcBef>
                <a:spcPct val="0"/>
              </a:spcBef>
            </a:pPr>
            <a:r>
              <a:rPr lang="en-US" sz="4099">
                <a:solidFill>
                  <a:srgbClr val="263D2F"/>
                </a:solidFill>
                <a:latin typeface="Saira ExtraCondensed"/>
                <a:ea typeface="Saira ExtraCondensed"/>
                <a:cs typeface="Saira ExtraCondensed"/>
                <a:sym typeface="Saira ExtraCondensed"/>
              </a:rPr>
              <a:t>MÔN MĨ THUẬT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0092" y="-1358728"/>
            <a:ext cx="20472927" cy="16396321"/>
          </a:xfrm>
          <a:custGeom>
            <a:avLst/>
            <a:gdLst/>
            <a:ahLst/>
            <a:cxnLst/>
            <a:rect l="l" t="t" r="r" b="b"/>
            <a:pathLst>
              <a:path w="20472927" h="16396321">
                <a:moveTo>
                  <a:pt x="0" y="0"/>
                </a:moveTo>
                <a:lnTo>
                  <a:pt x="20472927" y="0"/>
                </a:lnTo>
                <a:lnTo>
                  <a:pt x="20472927" y="16396320"/>
                </a:lnTo>
                <a:lnTo>
                  <a:pt x="0" y="16396320"/>
                </a:lnTo>
                <a:lnTo>
                  <a:pt x="0" y="0"/>
                </a:lnTo>
                <a:close/>
              </a:path>
            </a:pathLst>
          </a:custGeom>
          <a:blipFill>
            <a:blip r:embed="rId2"/>
            <a:stretch>
              <a:fillRect l="-10164" t="-18777" b="-18777"/>
            </a:stretch>
          </a:blipFill>
        </p:spPr>
      </p:sp>
      <p:sp>
        <p:nvSpPr>
          <p:cNvPr id="3" name="Freeform 3"/>
          <p:cNvSpPr/>
          <p:nvPr/>
        </p:nvSpPr>
        <p:spPr>
          <a:xfrm>
            <a:off x="7495900" y="498178"/>
            <a:ext cx="10792100" cy="6330687"/>
          </a:xfrm>
          <a:custGeom>
            <a:avLst/>
            <a:gdLst/>
            <a:ahLst/>
            <a:cxnLst/>
            <a:rect l="l" t="t" r="r" b="b"/>
            <a:pathLst>
              <a:path w="10792100" h="6330687">
                <a:moveTo>
                  <a:pt x="0" y="0"/>
                </a:moveTo>
                <a:lnTo>
                  <a:pt x="10792100" y="0"/>
                </a:lnTo>
                <a:lnTo>
                  <a:pt x="10792100" y="6330688"/>
                </a:lnTo>
                <a:lnTo>
                  <a:pt x="0" y="6330688"/>
                </a:lnTo>
                <a:lnTo>
                  <a:pt x="0" y="0"/>
                </a:lnTo>
                <a:close/>
              </a:path>
            </a:pathLst>
          </a:custGeom>
          <a:blipFill>
            <a:blip r:embed="rId3"/>
            <a:stretch>
              <a:fillRect l="-2065" t="-104588" b="-106115"/>
            </a:stretch>
          </a:blipFill>
        </p:spPr>
      </p:sp>
      <p:sp>
        <p:nvSpPr>
          <p:cNvPr id="4" name="Freeform 4"/>
          <p:cNvSpPr/>
          <p:nvPr/>
        </p:nvSpPr>
        <p:spPr>
          <a:xfrm>
            <a:off x="7930595" y="826828"/>
            <a:ext cx="9922710" cy="5673388"/>
          </a:xfrm>
          <a:custGeom>
            <a:avLst/>
            <a:gdLst/>
            <a:ahLst/>
            <a:cxnLst/>
            <a:rect l="l" t="t" r="r" b="b"/>
            <a:pathLst>
              <a:path w="9922710" h="5673388">
                <a:moveTo>
                  <a:pt x="0" y="0"/>
                </a:moveTo>
                <a:lnTo>
                  <a:pt x="9922710" y="0"/>
                </a:lnTo>
                <a:lnTo>
                  <a:pt x="9922710" y="5673388"/>
                </a:lnTo>
                <a:lnTo>
                  <a:pt x="0" y="5673388"/>
                </a:lnTo>
                <a:lnTo>
                  <a:pt x="0" y="0"/>
                </a:lnTo>
                <a:close/>
              </a:path>
            </a:pathLst>
          </a:custGeom>
          <a:blipFill>
            <a:blip r:embed="rId4"/>
            <a:stretch>
              <a:fillRect l="-1742" r="-1742"/>
            </a:stretch>
          </a:blipFill>
        </p:spPr>
      </p:sp>
      <p:sp>
        <p:nvSpPr>
          <p:cNvPr id="5" name="Freeform 5"/>
          <p:cNvSpPr/>
          <p:nvPr/>
        </p:nvSpPr>
        <p:spPr>
          <a:xfrm>
            <a:off x="-4150520" y="-1421731"/>
            <a:ext cx="7364683" cy="4900862"/>
          </a:xfrm>
          <a:custGeom>
            <a:avLst/>
            <a:gdLst/>
            <a:ahLst/>
            <a:cxnLst/>
            <a:rect l="l" t="t" r="r" b="b"/>
            <a:pathLst>
              <a:path w="7364683" h="4900862">
                <a:moveTo>
                  <a:pt x="0" y="0"/>
                </a:moveTo>
                <a:lnTo>
                  <a:pt x="7364682" y="0"/>
                </a:lnTo>
                <a:lnTo>
                  <a:pt x="7364682" y="4900862"/>
                </a:lnTo>
                <a:lnTo>
                  <a:pt x="0" y="4900862"/>
                </a:lnTo>
                <a:lnTo>
                  <a:pt x="0" y="0"/>
                </a:lnTo>
                <a:close/>
              </a:path>
            </a:pathLst>
          </a:custGeom>
          <a:blipFill>
            <a:blip r:embed="rId5"/>
            <a:stretch>
              <a:fillRect/>
            </a:stretch>
          </a:blipFill>
        </p:spPr>
      </p:sp>
      <p:sp>
        <p:nvSpPr>
          <p:cNvPr id="6" name="Freeform 6"/>
          <p:cNvSpPr/>
          <p:nvPr/>
        </p:nvSpPr>
        <p:spPr>
          <a:xfrm>
            <a:off x="805761" y="1155478"/>
            <a:ext cx="6446085" cy="8707327"/>
          </a:xfrm>
          <a:custGeom>
            <a:avLst/>
            <a:gdLst/>
            <a:ahLst/>
            <a:cxnLst/>
            <a:rect l="l" t="t" r="r" b="b"/>
            <a:pathLst>
              <a:path w="6446085" h="8707327">
                <a:moveTo>
                  <a:pt x="0" y="0"/>
                </a:moveTo>
                <a:lnTo>
                  <a:pt x="6446084" y="0"/>
                </a:lnTo>
                <a:lnTo>
                  <a:pt x="6446084" y="8707327"/>
                </a:lnTo>
                <a:lnTo>
                  <a:pt x="0" y="8707327"/>
                </a:lnTo>
                <a:lnTo>
                  <a:pt x="0" y="0"/>
                </a:lnTo>
                <a:close/>
              </a:path>
            </a:pathLst>
          </a:custGeom>
          <a:blipFill>
            <a:blip r:embed="rId6"/>
            <a:stretch>
              <a:fillRect l="-16798" r="-18280"/>
            </a:stretch>
          </a:blipFill>
        </p:spPr>
      </p:sp>
      <p:sp>
        <p:nvSpPr>
          <p:cNvPr id="7" name="Freeform 7"/>
          <p:cNvSpPr/>
          <p:nvPr/>
        </p:nvSpPr>
        <p:spPr>
          <a:xfrm>
            <a:off x="17259300" y="-3193288"/>
            <a:ext cx="3193288" cy="3193288"/>
          </a:xfrm>
          <a:custGeom>
            <a:avLst/>
            <a:gdLst/>
            <a:ahLst/>
            <a:cxnLst/>
            <a:rect l="l" t="t" r="r" b="b"/>
            <a:pathLst>
              <a:path w="3193288" h="3193288">
                <a:moveTo>
                  <a:pt x="0" y="0"/>
                </a:moveTo>
                <a:lnTo>
                  <a:pt x="3193288" y="0"/>
                </a:lnTo>
                <a:lnTo>
                  <a:pt x="3193288" y="3193288"/>
                </a:lnTo>
                <a:lnTo>
                  <a:pt x="0" y="3193288"/>
                </a:lnTo>
                <a:lnTo>
                  <a:pt x="0" y="0"/>
                </a:lnTo>
                <a:close/>
              </a:path>
            </a:pathLst>
          </a:custGeom>
          <a:blipFill>
            <a:blip r:embed="rId7"/>
            <a:stretch>
              <a:fillRect/>
            </a:stretch>
          </a:blipFill>
        </p:spPr>
      </p:sp>
      <p:sp>
        <p:nvSpPr>
          <p:cNvPr id="8" name="Freeform 8"/>
          <p:cNvSpPr/>
          <p:nvPr/>
        </p:nvSpPr>
        <p:spPr>
          <a:xfrm>
            <a:off x="9486371" y="6839432"/>
            <a:ext cx="6505194" cy="3548287"/>
          </a:xfrm>
          <a:custGeom>
            <a:avLst/>
            <a:gdLst/>
            <a:ahLst/>
            <a:cxnLst/>
            <a:rect l="l" t="t" r="r" b="b"/>
            <a:pathLst>
              <a:path w="6505194" h="3548287">
                <a:moveTo>
                  <a:pt x="0" y="0"/>
                </a:moveTo>
                <a:lnTo>
                  <a:pt x="6505194" y="0"/>
                </a:lnTo>
                <a:lnTo>
                  <a:pt x="6505194" y="3548287"/>
                </a:lnTo>
                <a:lnTo>
                  <a:pt x="0" y="35482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9" name="Group 9"/>
          <p:cNvGrpSpPr/>
          <p:nvPr/>
        </p:nvGrpSpPr>
        <p:grpSpPr>
          <a:xfrm>
            <a:off x="581815" y="-810355"/>
            <a:ext cx="6893975" cy="13912932"/>
            <a:chOff x="0" y="0"/>
            <a:chExt cx="9191967" cy="18550576"/>
          </a:xfrm>
        </p:grpSpPr>
        <p:sp>
          <p:nvSpPr>
            <p:cNvPr id="10" name="TextBox 10"/>
            <p:cNvSpPr txBox="1"/>
            <p:nvPr/>
          </p:nvSpPr>
          <p:spPr>
            <a:xfrm>
              <a:off x="0" y="2834767"/>
              <a:ext cx="9191967" cy="12795317"/>
            </a:xfrm>
            <a:prstGeom prst="rect">
              <a:avLst/>
            </a:prstGeom>
          </p:spPr>
          <p:txBody>
            <a:bodyPr lIns="0" tIns="0" rIns="0" bIns="0" rtlCol="0" anchor="t">
              <a:spAutoFit/>
            </a:bodyPr>
            <a:lstStyle/>
            <a:p>
              <a:pPr algn="ctr">
                <a:lnSpc>
                  <a:spcPts val="12840"/>
                </a:lnSpc>
              </a:pPr>
              <a:r>
                <a:rPr lang="en-US" sz="12000" spc="-120">
                  <a:solidFill>
                    <a:srgbClr val="000000"/>
                  </a:solidFill>
                  <a:latin typeface="ITC Benguiat Condensed"/>
                  <a:ea typeface="ITC Benguiat Condensed"/>
                  <a:cs typeface="ITC Benguiat Condensed"/>
                  <a:sym typeface="ITC Benguiat Condensed"/>
                </a:rPr>
                <a:t>Bài hát :</a:t>
              </a:r>
            </a:p>
            <a:p>
              <a:pPr algn="ctr">
                <a:lnSpc>
                  <a:spcPts val="12840"/>
                </a:lnSpc>
              </a:pPr>
              <a:r>
                <a:rPr lang="en-US" sz="12000" b="1" spc="-120">
                  <a:solidFill>
                    <a:srgbClr val="000000"/>
                  </a:solidFill>
                  <a:latin typeface="ITC Benguiat Condensed Bold"/>
                  <a:ea typeface="ITC Benguiat Condensed Bold"/>
                  <a:cs typeface="ITC Benguiat Condensed Bold"/>
                  <a:sym typeface="ITC Benguiat Condensed Bold"/>
                </a:rPr>
                <a:t>BABY CÔ GÁI ÁO DÀI ĐỎ ƠI</a:t>
              </a:r>
            </a:p>
            <a:p>
              <a:pPr algn="ctr">
                <a:lnSpc>
                  <a:spcPts val="8668"/>
                </a:lnSpc>
              </a:pPr>
              <a:endParaRPr lang="en-US" sz="12000" b="1" spc="-120">
                <a:solidFill>
                  <a:srgbClr val="000000"/>
                </a:solidFill>
                <a:latin typeface="ITC Benguiat Condensed Bold"/>
                <a:ea typeface="ITC Benguiat Condensed Bold"/>
                <a:cs typeface="ITC Benguiat Condensed Bold"/>
                <a:sym typeface="ITC Benguiat Condensed Bold"/>
              </a:endParaRPr>
            </a:p>
          </p:txBody>
        </p:sp>
        <p:sp>
          <p:nvSpPr>
            <p:cNvPr id="11" name="TextBox 11"/>
            <p:cNvSpPr txBox="1"/>
            <p:nvPr/>
          </p:nvSpPr>
          <p:spPr>
            <a:xfrm>
              <a:off x="0" y="-104775"/>
              <a:ext cx="9191967" cy="3025267"/>
            </a:xfrm>
            <a:prstGeom prst="rect">
              <a:avLst/>
            </a:prstGeom>
          </p:spPr>
          <p:txBody>
            <a:bodyPr lIns="0" tIns="0" rIns="0" bIns="0" rtlCol="0" anchor="t">
              <a:spAutoFit/>
            </a:bodyPr>
            <a:lstStyle/>
            <a:p>
              <a:pPr algn="ctr">
                <a:lnSpc>
                  <a:spcPts val="15408"/>
                </a:lnSpc>
              </a:pPr>
              <a:endParaRPr/>
            </a:p>
          </p:txBody>
        </p:sp>
        <p:sp>
          <p:nvSpPr>
            <p:cNvPr id="12" name="TextBox 12"/>
            <p:cNvSpPr txBox="1"/>
            <p:nvPr/>
          </p:nvSpPr>
          <p:spPr>
            <a:xfrm>
              <a:off x="0" y="15525309"/>
              <a:ext cx="9191967" cy="3025267"/>
            </a:xfrm>
            <a:prstGeom prst="rect">
              <a:avLst/>
            </a:prstGeom>
          </p:spPr>
          <p:txBody>
            <a:bodyPr lIns="0" tIns="0" rIns="0" bIns="0" rtlCol="0" anchor="t">
              <a:spAutoFit/>
            </a:bodyPr>
            <a:lstStyle/>
            <a:p>
              <a:pPr algn="ctr">
                <a:lnSpc>
                  <a:spcPts val="15408"/>
                </a:lnSpc>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1597"/>
            <a:ext cx="18288000" cy="10529080"/>
          </a:xfrm>
          <a:custGeom>
            <a:avLst/>
            <a:gdLst/>
            <a:ahLst/>
            <a:cxnLst/>
            <a:rect l="l" t="t" r="r" b="b"/>
            <a:pathLst>
              <a:path w="18288000" h="10529080">
                <a:moveTo>
                  <a:pt x="0" y="0"/>
                </a:moveTo>
                <a:lnTo>
                  <a:pt x="18288000" y="0"/>
                </a:lnTo>
                <a:lnTo>
                  <a:pt x="18288000" y="10529079"/>
                </a:lnTo>
                <a:lnTo>
                  <a:pt x="0" y="10529079"/>
                </a:lnTo>
                <a:lnTo>
                  <a:pt x="0" y="0"/>
                </a:lnTo>
                <a:close/>
              </a:path>
            </a:pathLst>
          </a:custGeom>
          <a:blipFill>
            <a:blip r:embed="rId2"/>
            <a:stretch>
              <a:fillRect l="-3628" t="-1057" b="-1057"/>
            </a:stretch>
          </a:blipFill>
        </p:spPr>
      </p:sp>
      <p:sp>
        <p:nvSpPr>
          <p:cNvPr id="3" name="Freeform 3"/>
          <p:cNvSpPr/>
          <p:nvPr/>
        </p:nvSpPr>
        <p:spPr>
          <a:xfrm>
            <a:off x="0" y="3729884"/>
            <a:ext cx="9728879" cy="6557116"/>
          </a:xfrm>
          <a:custGeom>
            <a:avLst/>
            <a:gdLst/>
            <a:ahLst/>
            <a:cxnLst/>
            <a:rect l="l" t="t" r="r" b="b"/>
            <a:pathLst>
              <a:path w="9728879" h="6557116">
                <a:moveTo>
                  <a:pt x="0" y="0"/>
                </a:moveTo>
                <a:lnTo>
                  <a:pt x="9728879" y="0"/>
                </a:lnTo>
                <a:lnTo>
                  <a:pt x="9728879" y="6557116"/>
                </a:lnTo>
                <a:lnTo>
                  <a:pt x="0" y="6557116"/>
                </a:lnTo>
                <a:lnTo>
                  <a:pt x="0" y="0"/>
                </a:lnTo>
                <a:close/>
              </a:path>
            </a:pathLst>
          </a:custGeom>
          <a:blipFill>
            <a:blip r:embed="rId3"/>
            <a:stretch>
              <a:fillRect l="-9890" r="-9890"/>
            </a:stretch>
          </a:blipFill>
        </p:spPr>
      </p:sp>
      <p:sp>
        <p:nvSpPr>
          <p:cNvPr id="4" name="Freeform 4"/>
          <p:cNvSpPr/>
          <p:nvPr/>
        </p:nvSpPr>
        <p:spPr>
          <a:xfrm>
            <a:off x="14816605" y="6172200"/>
            <a:ext cx="3471395" cy="4114800"/>
          </a:xfrm>
          <a:custGeom>
            <a:avLst/>
            <a:gdLst/>
            <a:ahLst/>
            <a:cxnLst/>
            <a:rect l="l" t="t" r="r" b="b"/>
            <a:pathLst>
              <a:path w="3471395" h="4114800">
                <a:moveTo>
                  <a:pt x="0" y="0"/>
                </a:moveTo>
                <a:lnTo>
                  <a:pt x="3471395" y="0"/>
                </a:lnTo>
                <a:lnTo>
                  <a:pt x="34713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689219" y="0"/>
            <a:ext cx="2699290" cy="3343715"/>
          </a:xfrm>
          <a:custGeom>
            <a:avLst/>
            <a:gdLst/>
            <a:ahLst/>
            <a:cxnLst/>
            <a:rect l="l" t="t" r="r" b="b"/>
            <a:pathLst>
              <a:path w="2699290" h="3343715">
                <a:moveTo>
                  <a:pt x="0" y="0"/>
                </a:moveTo>
                <a:lnTo>
                  <a:pt x="2699290" y="0"/>
                </a:lnTo>
                <a:lnTo>
                  <a:pt x="2699290" y="3343715"/>
                </a:lnTo>
                <a:lnTo>
                  <a:pt x="0" y="33437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9728879" y="0"/>
            <a:ext cx="6782800" cy="9436171"/>
            <a:chOff x="0" y="0"/>
            <a:chExt cx="9043733" cy="12581562"/>
          </a:xfrm>
        </p:grpSpPr>
        <p:sp>
          <p:nvSpPr>
            <p:cNvPr id="7" name="TextBox 7"/>
            <p:cNvSpPr txBox="1"/>
            <p:nvPr/>
          </p:nvSpPr>
          <p:spPr>
            <a:xfrm>
              <a:off x="0" y="2815717"/>
              <a:ext cx="9043733" cy="6845353"/>
            </a:xfrm>
            <a:prstGeom prst="rect">
              <a:avLst/>
            </a:prstGeom>
          </p:spPr>
          <p:txBody>
            <a:bodyPr lIns="0" tIns="0" rIns="0" bIns="0" rtlCol="0" anchor="t">
              <a:spAutoFit/>
            </a:bodyPr>
            <a:lstStyle/>
            <a:p>
              <a:pPr algn="ctr">
                <a:lnSpc>
                  <a:spcPts val="15408"/>
                </a:lnSpc>
              </a:pPr>
              <a:r>
                <a:rPr lang="en-US" sz="14400" spc="-144">
                  <a:solidFill>
                    <a:srgbClr val="000000"/>
                  </a:solidFill>
                  <a:latin typeface="ITC Benguiat Condensed"/>
                  <a:ea typeface="ITC Benguiat Condensed"/>
                  <a:cs typeface="ITC Benguiat Condensed"/>
                  <a:sym typeface="ITC Benguiat Condensed"/>
                </a:rPr>
                <a:t>Bài hát:</a:t>
              </a:r>
            </a:p>
            <a:p>
              <a:pPr algn="ctr">
                <a:lnSpc>
                  <a:spcPts val="11449"/>
                </a:lnSpc>
              </a:pPr>
              <a:r>
                <a:rPr lang="en-US" sz="10700" spc="-107">
                  <a:solidFill>
                    <a:srgbClr val="000000"/>
                  </a:solidFill>
                  <a:latin typeface="ITC Benguiat Condensed"/>
                  <a:ea typeface="ITC Benguiat Condensed"/>
                  <a:cs typeface="ITC Benguiat Condensed"/>
                  <a:sym typeface="ITC Benguiat Condensed"/>
                </a:rPr>
                <a:t>Xinh tươi Việt Nam</a:t>
              </a:r>
            </a:p>
          </p:txBody>
        </p:sp>
        <p:sp>
          <p:nvSpPr>
            <p:cNvPr id="8" name="TextBox 8"/>
            <p:cNvSpPr txBox="1"/>
            <p:nvPr/>
          </p:nvSpPr>
          <p:spPr>
            <a:xfrm>
              <a:off x="0" y="-104775"/>
              <a:ext cx="9043733" cy="3025267"/>
            </a:xfrm>
            <a:prstGeom prst="rect">
              <a:avLst/>
            </a:prstGeom>
          </p:spPr>
          <p:txBody>
            <a:bodyPr lIns="0" tIns="0" rIns="0" bIns="0" rtlCol="0" anchor="t">
              <a:spAutoFit/>
            </a:bodyPr>
            <a:lstStyle/>
            <a:p>
              <a:pPr algn="ctr">
                <a:lnSpc>
                  <a:spcPts val="15408"/>
                </a:lnSpc>
              </a:pPr>
              <a:endParaRPr/>
            </a:p>
          </p:txBody>
        </p:sp>
        <p:sp>
          <p:nvSpPr>
            <p:cNvPr id="9" name="TextBox 9"/>
            <p:cNvSpPr txBox="1"/>
            <p:nvPr/>
          </p:nvSpPr>
          <p:spPr>
            <a:xfrm>
              <a:off x="0" y="9556295"/>
              <a:ext cx="9043733" cy="3025267"/>
            </a:xfrm>
            <a:prstGeom prst="rect">
              <a:avLst/>
            </a:prstGeom>
          </p:spPr>
          <p:txBody>
            <a:bodyPr lIns="0" tIns="0" rIns="0" bIns="0" rtlCol="0" anchor="t">
              <a:spAutoFit/>
            </a:bodyPr>
            <a:lstStyle/>
            <a:p>
              <a:pPr algn="ctr">
                <a:lnSpc>
                  <a:spcPts val="15408"/>
                </a:lnSpc>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4181"/>
            <a:ext cx="18288000" cy="10375362"/>
          </a:xfrm>
          <a:custGeom>
            <a:avLst/>
            <a:gdLst/>
            <a:ahLst/>
            <a:cxnLst/>
            <a:rect l="l" t="t" r="r" b="b"/>
            <a:pathLst>
              <a:path w="18288000" h="10375362">
                <a:moveTo>
                  <a:pt x="0" y="0"/>
                </a:moveTo>
                <a:lnTo>
                  <a:pt x="18288000" y="0"/>
                </a:lnTo>
                <a:lnTo>
                  <a:pt x="18288000" y="10375362"/>
                </a:lnTo>
                <a:lnTo>
                  <a:pt x="0" y="10375362"/>
                </a:lnTo>
                <a:lnTo>
                  <a:pt x="0" y="0"/>
                </a:lnTo>
                <a:close/>
              </a:path>
            </a:pathLst>
          </a:custGeom>
          <a:blipFill>
            <a:blip r:embed="rId2"/>
            <a:stretch>
              <a:fillRect/>
            </a:stretch>
          </a:blipFill>
        </p:spPr>
      </p:sp>
      <p:sp>
        <p:nvSpPr>
          <p:cNvPr id="3" name="Freeform 3"/>
          <p:cNvSpPr/>
          <p:nvPr/>
        </p:nvSpPr>
        <p:spPr>
          <a:xfrm>
            <a:off x="0" y="3741805"/>
            <a:ext cx="10146383" cy="6545195"/>
          </a:xfrm>
          <a:custGeom>
            <a:avLst/>
            <a:gdLst/>
            <a:ahLst/>
            <a:cxnLst/>
            <a:rect l="l" t="t" r="r" b="b"/>
            <a:pathLst>
              <a:path w="10146383" h="6545195">
                <a:moveTo>
                  <a:pt x="0" y="0"/>
                </a:moveTo>
                <a:lnTo>
                  <a:pt x="10146383" y="0"/>
                </a:lnTo>
                <a:lnTo>
                  <a:pt x="10146383" y="6545195"/>
                </a:lnTo>
                <a:lnTo>
                  <a:pt x="0" y="6545195"/>
                </a:lnTo>
                <a:lnTo>
                  <a:pt x="0" y="0"/>
                </a:lnTo>
                <a:close/>
              </a:path>
            </a:pathLst>
          </a:custGeom>
          <a:blipFill>
            <a:blip r:embed="rId3"/>
            <a:stretch>
              <a:fillRect l="-14317" r="-1627"/>
            </a:stretch>
          </a:blipFill>
        </p:spPr>
      </p:sp>
      <p:sp>
        <p:nvSpPr>
          <p:cNvPr id="4" name="Freeform 4"/>
          <p:cNvSpPr/>
          <p:nvPr/>
        </p:nvSpPr>
        <p:spPr>
          <a:xfrm>
            <a:off x="2061888" y="-44181"/>
            <a:ext cx="3959982" cy="3529334"/>
          </a:xfrm>
          <a:custGeom>
            <a:avLst/>
            <a:gdLst/>
            <a:ahLst/>
            <a:cxnLst/>
            <a:rect l="l" t="t" r="r" b="b"/>
            <a:pathLst>
              <a:path w="3959982" h="3529334">
                <a:moveTo>
                  <a:pt x="0" y="0"/>
                </a:moveTo>
                <a:lnTo>
                  <a:pt x="3959982" y="0"/>
                </a:lnTo>
                <a:lnTo>
                  <a:pt x="3959982" y="3529334"/>
                </a:lnTo>
                <a:lnTo>
                  <a:pt x="0" y="3529334"/>
                </a:lnTo>
                <a:lnTo>
                  <a:pt x="0" y="0"/>
                </a:lnTo>
                <a:close/>
              </a:path>
            </a:pathLst>
          </a:custGeom>
          <a:blipFill>
            <a:blip r:embed="rId4"/>
            <a:stretch>
              <a:fillRect/>
            </a:stretch>
          </a:blipFill>
        </p:spPr>
      </p:sp>
      <p:sp>
        <p:nvSpPr>
          <p:cNvPr id="5" name="Freeform 5"/>
          <p:cNvSpPr/>
          <p:nvPr/>
        </p:nvSpPr>
        <p:spPr>
          <a:xfrm>
            <a:off x="15271079" y="6213163"/>
            <a:ext cx="2699290" cy="3343715"/>
          </a:xfrm>
          <a:custGeom>
            <a:avLst/>
            <a:gdLst/>
            <a:ahLst/>
            <a:cxnLst/>
            <a:rect l="l" t="t" r="r" b="b"/>
            <a:pathLst>
              <a:path w="2699290" h="3343715">
                <a:moveTo>
                  <a:pt x="0" y="0"/>
                </a:moveTo>
                <a:lnTo>
                  <a:pt x="2699290" y="0"/>
                </a:lnTo>
                <a:lnTo>
                  <a:pt x="2699290" y="3343715"/>
                </a:lnTo>
                <a:lnTo>
                  <a:pt x="0" y="3343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9753600" y="419100"/>
            <a:ext cx="7770103" cy="8198205"/>
            <a:chOff x="0" y="-104775"/>
            <a:chExt cx="10360138" cy="10930940"/>
          </a:xfrm>
        </p:grpSpPr>
        <p:sp>
          <p:nvSpPr>
            <p:cNvPr id="7" name="TextBox 7"/>
            <p:cNvSpPr txBox="1"/>
            <p:nvPr/>
          </p:nvSpPr>
          <p:spPr>
            <a:xfrm>
              <a:off x="0" y="2825243"/>
              <a:ext cx="10360138" cy="4803965"/>
            </a:xfrm>
            <a:prstGeom prst="rect">
              <a:avLst/>
            </a:prstGeom>
          </p:spPr>
          <p:txBody>
            <a:bodyPr lIns="0" tIns="0" rIns="0" bIns="0" rtlCol="0" anchor="t">
              <a:spAutoFit/>
            </a:bodyPr>
            <a:lstStyle/>
            <a:p>
              <a:pPr algn="ctr">
                <a:lnSpc>
                  <a:spcPts val="13910"/>
                </a:lnSpc>
              </a:pPr>
              <a:r>
                <a:rPr lang="en-US" sz="13000" spc="-130">
                  <a:solidFill>
                    <a:srgbClr val="000000"/>
                  </a:solidFill>
                  <a:latin typeface="ITC Benguiat Condensed"/>
                  <a:ea typeface="ITC Benguiat Condensed"/>
                  <a:cs typeface="ITC Benguiat Condensed"/>
                  <a:sym typeface="ITC Benguiat Condensed"/>
                </a:rPr>
                <a:t> Bài hát:</a:t>
              </a:r>
            </a:p>
            <a:p>
              <a:pPr algn="ctr">
                <a:lnSpc>
                  <a:spcPts val="13910"/>
                </a:lnSpc>
              </a:pPr>
              <a:r>
                <a:rPr lang="en-US" sz="13000" spc="-130">
                  <a:solidFill>
                    <a:srgbClr val="000000"/>
                  </a:solidFill>
                  <a:latin typeface="ITC Benguiat Condensed"/>
                  <a:ea typeface="ITC Benguiat Condensed"/>
                  <a:cs typeface="ITC Benguiat Condensed"/>
                  <a:sym typeface="ITC Benguiat Condensed"/>
                </a:rPr>
                <a:t>Áo dài ơi</a:t>
              </a:r>
            </a:p>
          </p:txBody>
        </p:sp>
        <p:sp>
          <p:nvSpPr>
            <p:cNvPr id="8" name="TextBox 8"/>
            <p:cNvSpPr txBox="1"/>
            <p:nvPr/>
          </p:nvSpPr>
          <p:spPr>
            <a:xfrm>
              <a:off x="0" y="-104775"/>
              <a:ext cx="10360138" cy="3025267"/>
            </a:xfrm>
            <a:prstGeom prst="rect">
              <a:avLst/>
            </a:prstGeom>
          </p:spPr>
          <p:txBody>
            <a:bodyPr lIns="0" tIns="0" rIns="0" bIns="0" rtlCol="0" anchor="t">
              <a:spAutoFit/>
            </a:bodyPr>
            <a:lstStyle/>
            <a:p>
              <a:pPr algn="ctr">
                <a:lnSpc>
                  <a:spcPts val="15408"/>
                </a:lnSpc>
              </a:pPr>
              <a:endParaRPr/>
            </a:p>
          </p:txBody>
        </p:sp>
        <p:sp>
          <p:nvSpPr>
            <p:cNvPr id="9" name="TextBox 9"/>
            <p:cNvSpPr txBox="1"/>
            <p:nvPr/>
          </p:nvSpPr>
          <p:spPr>
            <a:xfrm>
              <a:off x="0" y="7800898"/>
              <a:ext cx="10360138" cy="3025267"/>
            </a:xfrm>
            <a:prstGeom prst="rect">
              <a:avLst/>
            </a:prstGeom>
          </p:spPr>
          <p:txBody>
            <a:bodyPr lIns="0" tIns="0" rIns="0" bIns="0" rtlCol="0" anchor="t">
              <a:spAutoFit/>
            </a:bodyPr>
            <a:lstStyle/>
            <a:p>
              <a:pPr algn="ctr">
                <a:lnSpc>
                  <a:spcPts val="15408"/>
                </a:lnSpc>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4181"/>
            <a:ext cx="18288000" cy="10375362"/>
          </a:xfrm>
          <a:custGeom>
            <a:avLst/>
            <a:gdLst/>
            <a:ahLst/>
            <a:cxnLst/>
            <a:rect l="l" t="t" r="r" b="b"/>
            <a:pathLst>
              <a:path w="18288000" h="10375362">
                <a:moveTo>
                  <a:pt x="0" y="0"/>
                </a:moveTo>
                <a:lnTo>
                  <a:pt x="18288000" y="0"/>
                </a:lnTo>
                <a:lnTo>
                  <a:pt x="18288000" y="10375362"/>
                </a:lnTo>
                <a:lnTo>
                  <a:pt x="0" y="10375362"/>
                </a:lnTo>
                <a:lnTo>
                  <a:pt x="0" y="0"/>
                </a:lnTo>
                <a:close/>
              </a:path>
            </a:pathLst>
          </a:custGeom>
          <a:blipFill>
            <a:blip r:embed="rId2"/>
            <a:stretch>
              <a:fillRect/>
            </a:stretch>
          </a:blipFill>
        </p:spPr>
      </p:sp>
      <p:sp>
        <p:nvSpPr>
          <p:cNvPr id="3" name="Freeform 3"/>
          <p:cNvSpPr/>
          <p:nvPr/>
        </p:nvSpPr>
        <p:spPr>
          <a:xfrm>
            <a:off x="0" y="3715826"/>
            <a:ext cx="11097659" cy="6615354"/>
          </a:xfrm>
          <a:custGeom>
            <a:avLst/>
            <a:gdLst/>
            <a:ahLst/>
            <a:cxnLst/>
            <a:rect l="l" t="t" r="r" b="b"/>
            <a:pathLst>
              <a:path w="11097659" h="6615354">
                <a:moveTo>
                  <a:pt x="0" y="0"/>
                </a:moveTo>
                <a:lnTo>
                  <a:pt x="11097659" y="0"/>
                </a:lnTo>
                <a:lnTo>
                  <a:pt x="11097659" y="6615355"/>
                </a:lnTo>
                <a:lnTo>
                  <a:pt x="0" y="6615355"/>
                </a:lnTo>
                <a:lnTo>
                  <a:pt x="0" y="0"/>
                </a:lnTo>
                <a:close/>
              </a:path>
            </a:pathLst>
          </a:custGeom>
          <a:blipFill>
            <a:blip r:embed="rId3"/>
            <a:stretch>
              <a:fillRect l="-3971" r="-3971"/>
            </a:stretch>
          </a:blipFill>
        </p:spPr>
      </p:sp>
      <p:sp>
        <p:nvSpPr>
          <p:cNvPr id="4" name="Freeform 4"/>
          <p:cNvSpPr/>
          <p:nvPr/>
        </p:nvSpPr>
        <p:spPr>
          <a:xfrm>
            <a:off x="15588710" y="7023504"/>
            <a:ext cx="2699290" cy="3343715"/>
          </a:xfrm>
          <a:custGeom>
            <a:avLst/>
            <a:gdLst/>
            <a:ahLst/>
            <a:cxnLst/>
            <a:rect l="l" t="t" r="r" b="b"/>
            <a:pathLst>
              <a:path w="2699290" h="3343715">
                <a:moveTo>
                  <a:pt x="0" y="0"/>
                </a:moveTo>
                <a:lnTo>
                  <a:pt x="2699290" y="0"/>
                </a:lnTo>
                <a:lnTo>
                  <a:pt x="2699290" y="3343715"/>
                </a:lnTo>
                <a:lnTo>
                  <a:pt x="0" y="3343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077434" y="-44181"/>
            <a:ext cx="3172079" cy="3760007"/>
          </a:xfrm>
          <a:custGeom>
            <a:avLst/>
            <a:gdLst/>
            <a:ahLst/>
            <a:cxnLst/>
            <a:rect l="l" t="t" r="r" b="b"/>
            <a:pathLst>
              <a:path w="3172079" h="3760007">
                <a:moveTo>
                  <a:pt x="0" y="0"/>
                </a:moveTo>
                <a:lnTo>
                  <a:pt x="3172079" y="0"/>
                </a:lnTo>
                <a:lnTo>
                  <a:pt x="3172079" y="3760007"/>
                </a:lnTo>
                <a:lnTo>
                  <a:pt x="0" y="37600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858682" y="315056"/>
            <a:ext cx="6400618" cy="8380305"/>
            <a:chOff x="0" y="0"/>
            <a:chExt cx="8534158" cy="11173740"/>
          </a:xfrm>
        </p:grpSpPr>
        <p:sp>
          <p:nvSpPr>
            <p:cNvPr id="7" name="TextBox 7"/>
            <p:cNvSpPr txBox="1"/>
            <p:nvPr/>
          </p:nvSpPr>
          <p:spPr>
            <a:xfrm>
              <a:off x="0" y="2844292"/>
              <a:ext cx="8534158" cy="5408956"/>
            </a:xfrm>
            <a:prstGeom prst="rect">
              <a:avLst/>
            </a:prstGeom>
          </p:spPr>
          <p:txBody>
            <a:bodyPr lIns="0" tIns="0" rIns="0" bIns="0" rtlCol="0" anchor="t">
              <a:spAutoFit/>
            </a:bodyPr>
            <a:lstStyle/>
            <a:p>
              <a:pPr algn="ctr">
                <a:lnSpc>
                  <a:spcPts val="11343"/>
                </a:lnSpc>
              </a:pPr>
              <a:r>
                <a:rPr lang="en-US" sz="10600" spc="-106">
                  <a:solidFill>
                    <a:srgbClr val="000000"/>
                  </a:solidFill>
                  <a:latin typeface="ITC Benguiat Condensed"/>
                  <a:ea typeface="ITC Benguiat Condensed"/>
                  <a:cs typeface="ITC Benguiat Condensed"/>
                  <a:sym typeface="ITC Benguiat Condensed"/>
                </a:rPr>
                <a:t>Bài hát:</a:t>
              </a:r>
            </a:p>
            <a:p>
              <a:pPr algn="ctr">
                <a:lnSpc>
                  <a:spcPts val="9524"/>
                </a:lnSpc>
              </a:pPr>
              <a:r>
                <a:rPr lang="en-US" sz="8901" spc="-89">
                  <a:solidFill>
                    <a:srgbClr val="000000"/>
                  </a:solidFill>
                  <a:latin typeface="ITC Benguiat Condensed"/>
                  <a:ea typeface="ITC Benguiat Condensed"/>
                  <a:cs typeface="ITC Benguiat Condensed"/>
                  <a:sym typeface="ITC Benguiat Condensed"/>
                </a:rPr>
                <a:t>Một thoáng quê hương</a:t>
              </a:r>
            </a:p>
          </p:txBody>
        </p:sp>
        <p:sp>
          <p:nvSpPr>
            <p:cNvPr id="8" name="TextBox 8"/>
            <p:cNvSpPr txBox="1"/>
            <p:nvPr/>
          </p:nvSpPr>
          <p:spPr>
            <a:xfrm>
              <a:off x="0" y="-104775"/>
              <a:ext cx="8534158" cy="3025267"/>
            </a:xfrm>
            <a:prstGeom prst="rect">
              <a:avLst/>
            </a:prstGeom>
          </p:spPr>
          <p:txBody>
            <a:bodyPr lIns="0" tIns="0" rIns="0" bIns="0" rtlCol="0" anchor="t">
              <a:spAutoFit/>
            </a:bodyPr>
            <a:lstStyle/>
            <a:p>
              <a:pPr algn="ctr">
                <a:lnSpc>
                  <a:spcPts val="15408"/>
                </a:lnSpc>
              </a:pPr>
              <a:endParaRPr/>
            </a:p>
          </p:txBody>
        </p:sp>
        <p:sp>
          <p:nvSpPr>
            <p:cNvPr id="9" name="TextBox 9"/>
            <p:cNvSpPr txBox="1"/>
            <p:nvPr/>
          </p:nvSpPr>
          <p:spPr>
            <a:xfrm>
              <a:off x="0" y="8148473"/>
              <a:ext cx="8534158" cy="3025267"/>
            </a:xfrm>
            <a:prstGeom prst="rect">
              <a:avLst/>
            </a:prstGeom>
          </p:spPr>
          <p:txBody>
            <a:bodyPr lIns="0" tIns="0" rIns="0" bIns="0" rtlCol="0" anchor="t">
              <a:spAutoFit/>
            </a:bodyPr>
            <a:lstStyle/>
            <a:p>
              <a:pPr algn="ctr">
                <a:lnSpc>
                  <a:spcPts val="15408"/>
                </a:lnSpc>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3" r="-223"/>
            </a:stretch>
          </a:blipFill>
        </p:spPr>
      </p:sp>
      <p:grpSp>
        <p:nvGrpSpPr>
          <p:cNvPr id="3" name="Group 3"/>
          <p:cNvGrpSpPr/>
          <p:nvPr/>
        </p:nvGrpSpPr>
        <p:grpSpPr>
          <a:xfrm>
            <a:off x="7042464" y="-1750800"/>
            <a:ext cx="10732013" cy="8285988"/>
            <a:chOff x="0" y="0"/>
            <a:chExt cx="14309350" cy="11047984"/>
          </a:xfrm>
        </p:grpSpPr>
        <p:sp>
          <p:nvSpPr>
            <p:cNvPr id="4" name="TextBox 4"/>
            <p:cNvSpPr txBox="1"/>
            <p:nvPr/>
          </p:nvSpPr>
          <p:spPr>
            <a:xfrm>
              <a:off x="0" y="2815717"/>
              <a:ext cx="14309350" cy="8232267"/>
            </a:xfrm>
            <a:prstGeom prst="rect">
              <a:avLst/>
            </a:prstGeom>
          </p:spPr>
          <p:txBody>
            <a:bodyPr lIns="0" tIns="0" rIns="0" bIns="0" rtlCol="0" anchor="t">
              <a:spAutoFit/>
            </a:bodyPr>
            <a:lstStyle/>
            <a:p>
              <a:pPr algn="ctr">
                <a:lnSpc>
                  <a:spcPts val="15408"/>
                </a:lnSpc>
              </a:pPr>
              <a:r>
                <a:rPr lang="en-US" sz="14400" spc="-144">
                  <a:solidFill>
                    <a:srgbClr val="FFFFFF"/>
                  </a:solidFill>
                  <a:latin typeface="ITC Benguiat Condensed"/>
                  <a:ea typeface="ITC Benguiat Condensed"/>
                  <a:cs typeface="ITC Benguiat Condensed"/>
                  <a:sym typeface="ITC Benguiat Condensed"/>
                </a:rPr>
                <a:t>3.CÁC KHỔ THƠ VỀ ÁO DÀI VIỆT NAM</a:t>
              </a:r>
            </a:p>
          </p:txBody>
        </p:sp>
        <p:sp>
          <p:nvSpPr>
            <p:cNvPr id="5" name="TextBox 5"/>
            <p:cNvSpPr txBox="1"/>
            <p:nvPr/>
          </p:nvSpPr>
          <p:spPr>
            <a:xfrm>
              <a:off x="0" y="-104775"/>
              <a:ext cx="14309350" cy="3025267"/>
            </a:xfrm>
            <a:prstGeom prst="rect">
              <a:avLst/>
            </a:prstGeom>
          </p:spPr>
          <p:txBody>
            <a:bodyPr lIns="0" tIns="0" rIns="0" bIns="0" rtlCol="0" anchor="t">
              <a:spAutoFit/>
            </a:bodyPr>
            <a:lstStyle/>
            <a:p>
              <a:pPr algn="ctr">
                <a:lnSpc>
                  <a:spcPts val="15408"/>
                </a:lnSpc>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66700"/>
            <a:ext cx="18466470" cy="10394576"/>
          </a:xfrm>
          <a:custGeom>
            <a:avLst/>
            <a:gdLst/>
            <a:ahLst/>
            <a:cxnLst/>
            <a:rect l="l" t="t" r="r" b="b"/>
            <a:pathLst>
              <a:path w="18466470" h="10394576">
                <a:moveTo>
                  <a:pt x="0" y="0"/>
                </a:moveTo>
                <a:lnTo>
                  <a:pt x="18466470" y="0"/>
                </a:lnTo>
                <a:lnTo>
                  <a:pt x="18466470" y="10394577"/>
                </a:lnTo>
                <a:lnTo>
                  <a:pt x="0" y="10394577"/>
                </a:lnTo>
                <a:lnTo>
                  <a:pt x="0" y="0"/>
                </a:lnTo>
                <a:close/>
              </a:path>
            </a:pathLst>
          </a:custGeom>
          <a:blipFill>
            <a:blip r:embed="rId2"/>
            <a:stretch>
              <a:fillRect/>
            </a:stretch>
          </a:blipFill>
        </p:spPr>
      </p:sp>
      <p:sp>
        <p:nvSpPr>
          <p:cNvPr id="3" name="TextBox 3"/>
          <p:cNvSpPr txBox="1"/>
          <p:nvPr/>
        </p:nvSpPr>
        <p:spPr>
          <a:xfrm>
            <a:off x="7376229" y="990600"/>
            <a:ext cx="11090241" cy="8878282"/>
          </a:xfrm>
          <a:prstGeom prst="rect">
            <a:avLst/>
          </a:prstGeom>
        </p:spPr>
        <p:txBody>
          <a:bodyPr lIns="0" tIns="0" rIns="0" bIns="0" rtlCol="0" anchor="t">
            <a:spAutoFit/>
          </a:bodyPr>
          <a:lstStyle/>
          <a:p>
            <a:pPr algn="ctr">
              <a:lnSpc>
                <a:spcPts val="5779"/>
              </a:lnSpc>
            </a:pPr>
            <a:r>
              <a:rPr lang="en-US" sz="6600" spc="-54">
                <a:solidFill>
                  <a:srgbClr val="000000"/>
                </a:solidFill>
                <a:latin typeface="ITC Benguiat Condensed"/>
                <a:ea typeface="ITC Benguiat Condensed"/>
                <a:cs typeface="ITC Benguiat Condensed"/>
                <a:sym typeface="ITC Benguiat Condensed"/>
              </a:rPr>
              <a:t>🌸 1. Áo Dài Ơi – Sưu tầm</a:t>
            </a:r>
          </a:p>
          <a:p>
            <a:pPr algn="ctr">
              <a:lnSpc>
                <a:spcPts val="5779"/>
              </a:lnSpc>
            </a:pPr>
            <a:r>
              <a:rPr lang="en-US" sz="6600" spc="-54">
                <a:solidFill>
                  <a:srgbClr val="000000"/>
                </a:solidFill>
                <a:latin typeface="ITC Benguiat Condensed"/>
                <a:ea typeface="ITC Benguiat Condensed"/>
                <a:cs typeface="ITC Benguiat Condensed"/>
                <a:sym typeface="ITC Benguiat Condensed"/>
              </a:rPr>
              <a:t>Áo dài em mặc hôm nay,</a:t>
            </a:r>
          </a:p>
          <a:p>
            <a:pPr algn="ctr">
              <a:lnSpc>
                <a:spcPts val="5779"/>
              </a:lnSpc>
            </a:pPr>
            <a:r>
              <a:rPr lang="en-US" sz="6600" spc="-54">
                <a:solidFill>
                  <a:srgbClr val="000000"/>
                </a:solidFill>
                <a:latin typeface="ITC Benguiat Condensed"/>
                <a:ea typeface="ITC Benguiat Condensed"/>
                <a:cs typeface="ITC Benguiat Condensed"/>
                <a:sym typeface="ITC Benguiat Condensed"/>
              </a:rPr>
              <a:t> Gió bay tha thướt, nắng say bên đường.</a:t>
            </a:r>
          </a:p>
          <a:p>
            <a:pPr algn="ctr">
              <a:lnSpc>
                <a:spcPts val="5779"/>
              </a:lnSpc>
            </a:pPr>
            <a:r>
              <a:rPr lang="en-US" sz="6600" spc="-54">
                <a:solidFill>
                  <a:srgbClr val="000000"/>
                </a:solidFill>
                <a:latin typeface="ITC Benguiat Condensed"/>
                <a:ea typeface="ITC Benguiat Condensed"/>
                <a:cs typeface="ITC Benguiat Condensed"/>
                <a:sym typeface="ITC Benguiat Condensed"/>
              </a:rPr>
              <a:t> Dịu dàng như ánh trăng sương,</a:t>
            </a:r>
          </a:p>
          <a:p>
            <a:pPr algn="ctr">
              <a:lnSpc>
                <a:spcPts val="5779"/>
              </a:lnSpc>
            </a:pPr>
            <a:r>
              <a:rPr lang="en-US" sz="6600" spc="-54">
                <a:solidFill>
                  <a:srgbClr val="000000"/>
                </a:solidFill>
                <a:latin typeface="ITC Benguiat Condensed"/>
                <a:ea typeface="ITC Benguiat Condensed"/>
                <a:cs typeface="ITC Benguiat Condensed"/>
                <a:sym typeface="ITC Benguiat Condensed"/>
              </a:rPr>
              <a:t> Tà bay như gió, như hương ngọt ngào.</a:t>
            </a:r>
          </a:p>
          <a:p>
            <a:pPr algn="ctr">
              <a:lnSpc>
                <a:spcPts val="5779"/>
              </a:lnSpc>
            </a:pPr>
            <a:r>
              <a:rPr lang="en-US" sz="6600" spc="-54">
                <a:solidFill>
                  <a:srgbClr val="000000"/>
                </a:solidFill>
                <a:latin typeface="ITC Benguiat Condensed"/>
                <a:ea typeface="ITC Benguiat Condensed"/>
                <a:cs typeface="ITC Benguiat Condensed"/>
                <a:sym typeface="ITC Benguiat Condensed"/>
              </a:rPr>
              <a:t>📝 Ý nghĩa: Ca ngợi vẻ đẹp duyên dáng, nền nã của người con gái Việt trong tà áo dài.</a:t>
            </a:r>
          </a:p>
          <a:p>
            <a:pPr algn="ctr">
              <a:lnSpc>
                <a:spcPts val="5779"/>
              </a:lnSpc>
            </a:pPr>
            <a:r>
              <a:rPr lang="en-US" sz="6600" spc="-54">
                <a:solidFill>
                  <a:srgbClr val="000000"/>
                </a:solidFill>
                <a:latin typeface="ITC Benguiat Condensed"/>
                <a:ea typeface="ITC Benguiat Condensed"/>
                <a:cs typeface="ITC Benguiat Condensed"/>
                <a:sym typeface="ITC Benguiat Condensed"/>
              </a:rPr>
              <a:t> </a:t>
            </a:r>
          </a:p>
          <a:p>
            <a:pPr algn="ctr">
              <a:lnSpc>
                <a:spcPts val="5458"/>
              </a:lnSpc>
              <a:spcBef>
                <a:spcPct val="0"/>
              </a:spcBef>
            </a:pPr>
            <a:endParaRPr lang="en-US" sz="5401" spc="-54">
              <a:solidFill>
                <a:srgbClr val="000000"/>
              </a:solidFill>
              <a:latin typeface="ITC Benguiat Condensed"/>
              <a:ea typeface="ITC Benguiat Condensed"/>
              <a:cs typeface="ITC Benguiat Condensed"/>
              <a:sym typeface="ITC Benguiat Condense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3" r="-223"/>
            </a:stretch>
          </a:blipFill>
        </p:spPr>
      </p:sp>
      <p:sp>
        <p:nvSpPr>
          <p:cNvPr id="3" name="Freeform 3"/>
          <p:cNvSpPr/>
          <p:nvPr/>
        </p:nvSpPr>
        <p:spPr>
          <a:xfrm>
            <a:off x="1325650" y="1264354"/>
            <a:ext cx="5336725" cy="6873588"/>
          </a:xfrm>
          <a:custGeom>
            <a:avLst/>
            <a:gdLst/>
            <a:ahLst/>
            <a:cxnLst/>
            <a:rect l="l" t="t" r="r" b="b"/>
            <a:pathLst>
              <a:path w="5336725" h="6873588">
                <a:moveTo>
                  <a:pt x="0" y="0"/>
                </a:moveTo>
                <a:lnTo>
                  <a:pt x="5336724" y="0"/>
                </a:lnTo>
                <a:lnTo>
                  <a:pt x="5336724" y="6873588"/>
                </a:lnTo>
                <a:lnTo>
                  <a:pt x="0" y="6873588"/>
                </a:lnTo>
                <a:lnTo>
                  <a:pt x="0" y="0"/>
                </a:lnTo>
                <a:close/>
              </a:path>
            </a:pathLst>
          </a:custGeom>
          <a:blipFill>
            <a:blip r:embed="rId3"/>
            <a:stretch>
              <a:fillRect t="-5756" b="-5756"/>
            </a:stretch>
          </a:blipFill>
        </p:spPr>
      </p:sp>
      <p:sp>
        <p:nvSpPr>
          <p:cNvPr id="4" name="TextBox 4"/>
          <p:cNvSpPr txBox="1"/>
          <p:nvPr/>
        </p:nvSpPr>
        <p:spPr>
          <a:xfrm>
            <a:off x="7388850" y="296024"/>
            <a:ext cx="10899150" cy="10913063"/>
          </a:xfrm>
          <a:prstGeom prst="rect">
            <a:avLst/>
          </a:prstGeom>
        </p:spPr>
        <p:txBody>
          <a:bodyPr lIns="0" tIns="0" rIns="0" bIns="0" rtlCol="0" anchor="t">
            <a:spAutoFit/>
          </a:bodyPr>
          <a:lstStyle/>
          <a:p>
            <a:pPr algn="ctr">
              <a:lnSpc>
                <a:spcPts val="6421"/>
              </a:lnSpc>
            </a:pPr>
            <a:r>
              <a:rPr lang="en-US" sz="6001" spc="-60">
                <a:solidFill>
                  <a:srgbClr val="000000"/>
                </a:solidFill>
                <a:latin typeface="ITC Benguiat Condensed"/>
                <a:ea typeface="ITC Benguiat Condensed"/>
                <a:cs typeface="ITC Benguiat Condensed"/>
                <a:sym typeface="ITC Benguiat Condensed"/>
              </a:rPr>
              <a:t>🌼 2. Thiếu Nữ Trong Tà Áo Dài Trắng – Nguyễn Nhật Ánh</a:t>
            </a:r>
          </a:p>
          <a:p>
            <a:pPr algn="ctr">
              <a:lnSpc>
                <a:spcPts val="6421"/>
              </a:lnSpc>
            </a:pPr>
            <a:r>
              <a:rPr lang="en-US" sz="6001" spc="-60">
                <a:solidFill>
                  <a:srgbClr val="000000"/>
                </a:solidFill>
                <a:latin typeface="ITC Benguiat Condensed"/>
                <a:ea typeface="ITC Benguiat Condensed"/>
                <a:cs typeface="ITC Benguiat Condensed"/>
                <a:sym typeface="ITC Benguiat Condensed"/>
              </a:rPr>
              <a:t>Em đi áo trắng tinh khôi,</a:t>
            </a:r>
          </a:p>
          <a:p>
            <a:pPr algn="ctr">
              <a:lnSpc>
                <a:spcPts val="6421"/>
              </a:lnSpc>
            </a:pPr>
            <a:r>
              <a:rPr lang="en-US" sz="6001" spc="-60">
                <a:solidFill>
                  <a:srgbClr val="000000"/>
                </a:solidFill>
                <a:latin typeface="ITC Benguiat Condensed"/>
                <a:ea typeface="ITC Benguiat Condensed"/>
                <a:cs typeface="ITC Benguiat Condensed"/>
                <a:sym typeface="ITC Benguiat Condensed"/>
              </a:rPr>
              <a:t> Đường quê nắng cũng hóa trời lung linh.</a:t>
            </a:r>
          </a:p>
          <a:p>
            <a:pPr algn="ctr">
              <a:lnSpc>
                <a:spcPts val="6421"/>
              </a:lnSpc>
            </a:pPr>
            <a:r>
              <a:rPr lang="en-US" sz="6001" spc="-60">
                <a:solidFill>
                  <a:srgbClr val="000000"/>
                </a:solidFill>
                <a:latin typeface="ITC Benguiat Condensed"/>
                <a:ea typeface="ITC Benguiat Condensed"/>
                <a:cs typeface="ITC Benguiat Condensed"/>
                <a:sym typeface="ITC Benguiat Condensed"/>
              </a:rPr>
              <a:t> Tà bay theo gió nghiêng mình,</a:t>
            </a:r>
          </a:p>
          <a:p>
            <a:pPr algn="ctr">
              <a:lnSpc>
                <a:spcPts val="6421"/>
              </a:lnSpc>
            </a:pPr>
            <a:r>
              <a:rPr lang="en-US" sz="6001" spc="-60">
                <a:solidFill>
                  <a:srgbClr val="000000"/>
                </a:solidFill>
                <a:latin typeface="ITC Benguiat Condensed"/>
                <a:ea typeface="ITC Benguiat Condensed"/>
                <a:cs typeface="ITC Benguiat Condensed"/>
                <a:sym typeface="ITC Benguiat Condensed"/>
              </a:rPr>
              <a:t> Nhẹ như tiếng hát tuổi xinh học trò.</a:t>
            </a:r>
          </a:p>
          <a:p>
            <a:pPr algn="ctr">
              <a:lnSpc>
                <a:spcPts val="6421"/>
              </a:lnSpc>
            </a:pPr>
            <a:r>
              <a:rPr lang="en-US" sz="6001" spc="-60">
                <a:solidFill>
                  <a:srgbClr val="000000"/>
                </a:solidFill>
                <a:latin typeface="ITC Benguiat Condensed"/>
                <a:ea typeface="ITC Benguiat Condensed"/>
                <a:cs typeface="ITC Benguiat Condensed"/>
                <a:sym typeface="ITC Benguiat Condensed"/>
              </a:rPr>
              <a:t>📝 Ý nghĩa: Gợi lại hình ảnh trong sáng, thơ mộng của tuổi học trò Việt Nam trong tà áo dài trắng.</a:t>
            </a:r>
          </a:p>
          <a:p>
            <a:pPr algn="ctr">
              <a:lnSpc>
                <a:spcPts val="14231"/>
              </a:lnSpc>
              <a:spcBef>
                <a:spcPct val="0"/>
              </a:spcBef>
            </a:pPr>
            <a:endParaRPr lang="en-US" sz="6001" spc="-60">
              <a:solidFill>
                <a:srgbClr val="000000"/>
              </a:solidFill>
              <a:latin typeface="ITC Benguiat Condensed"/>
              <a:ea typeface="ITC Benguiat Condensed"/>
              <a:cs typeface="ITC Benguiat Condensed"/>
              <a:sym typeface="ITC Benguiat Condense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3" r="-223"/>
            </a:stretch>
          </a:blipFill>
        </p:spPr>
      </p:sp>
      <p:sp>
        <p:nvSpPr>
          <p:cNvPr id="3" name="Freeform 3"/>
          <p:cNvSpPr/>
          <p:nvPr/>
        </p:nvSpPr>
        <p:spPr>
          <a:xfrm>
            <a:off x="1423435" y="1028700"/>
            <a:ext cx="4803059" cy="7211632"/>
          </a:xfrm>
          <a:custGeom>
            <a:avLst/>
            <a:gdLst/>
            <a:ahLst/>
            <a:cxnLst/>
            <a:rect l="l" t="t" r="r" b="b"/>
            <a:pathLst>
              <a:path w="4803059" h="7211632">
                <a:moveTo>
                  <a:pt x="0" y="0"/>
                </a:moveTo>
                <a:lnTo>
                  <a:pt x="4803059" y="0"/>
                </a:lnTo>
                <a:lnTo>
                  <a:pt x="4803059" y="7211632"/>
                </a:lnTo>
                <a:lnTo>
                  <a:pt x="0" y="7211632"/>
                </a:lnTo>
                <a:lnTo>
                  <a:pt x="0" y="0"/>
                </a:lnTo>
                <a:close/>
              </a:path>
            </a:pathLst>
          </a:custGeom>
          <a:blipFill>
            <a:blip r:embed="rId3"/>
            <a:stretch>
              <a:fillRect/>
            </a:stretch>
          </a:blipFill>
        </p:spPr>
      </p:sp>
      <p:sp>
        <p:nvSpPr>
          <p:cNvPr id="4" name="TextBox 4"/>
          <p:cNvSpPr txBox="1"/>
          <p:nvPr/>
        </p:nvSpPr>
        <p:spPr>
          <a:xfrm>
            <a:off x="7548092" y="175314"/>
            <a:ext cx="10739908" cy="11967862"/>
          </a:xfrm>
          <a:prstGeom prst="rect">
            <a:avLst/>
          </a:prstGeom>
        </p:spPr>
        <p:txBody>
          <a:bodyPr lIns="0" tIns="0" rIns="0" bIns="0" rtlCol="0" anchor="t">
            <a:spAutoFit/>
          </a:bodyPr>
          <a:lstStyle/>
          <a:p>
            <a:pPr algn="ctr">
              <a:lnSpc>
                <a:spcPts val="6421"/>
              </a:lnSpc>
            </a:pPr>
            <a:r>
              <a:rPr lang="en-US" sz="6001" spc="-60">
                <a:solidFill>
                  <a:srgbClr val="000000"/>
                </a:solidFill>
                <a:latin typeface="ITC Benguiat Condensed"/>
                <a:ea typeface="ITC Benguiat Condensed"/>
                <a:cs typeface="ITC Benguiat Condensed"/>
                <a:sym typeface="ITC Benguiat Condensed"/>
              </a:rPr>
              <a:t>🌷 3. Em Trong Tà Áo Dài – Sưu tầm</a:t>
            </a:r>
          </a:p>
          <a:p>
            <a:pPr algn="ctr">
              <a:lnSpc>
                <a:spcPts val="6635"/>
              </a:lnSpc>
            </a:pPr>
            <a:r>
              <a:rPr lang="en-US" sz="6201" spc="-62">
                <a:solidFill>
                  <a:srgbClr val="000000"/>
                </a:solidFill>
                <a:latin typeface="ITC Benguiat Condensed"/>
                <a:ea typeface="ITC Benguiat Condensed"/>
                <a:cs typeface="ITC Benguiat Condensed"/>
                <a:sym typeface="ITC Benguiat Condensed"/>
              </a:rPr>
              <a:t>Em đi áo lụa nhẹ bay,</a:t>
            </a:r>
          </a:p>
          <a:p>
            <a:pPr algn="ctr">
              <a:lnSpc>
                <a:spcPts val="6635"/>
              </a:lnSpc>
            </a:pPr>
            <a:r>
              <a:rPr lang="en-US" sz="6201" spc="-62">
                <a:solidFill>
                  <a:srgbClr val="000000"/>
                </a:solidFill>
                <a:latin typeface="ITC Benguiat Condensed"/>
                <a:ea typeface="ITC Benguiat Condensed"/>
                <a:cs typeface="ITC Benguiat Condensed"/>
                <a:sym typeface="ITC Benguiat Condensed"/>
              </a:rPr>
              <a:t> Hương sen thoảng gió ngập đầy hồn thơ.</a:t>
            </a:r>
          </a:p>
          <a:p>
            <a:pPr algn="ctr">
              <a:lnSpc>
                <a:spcPts val="6635"/>
              </a:lnSpc>
            </a:pPr>
            <a:r>
              <a:rPr lang="en-US" sz="6201" spc="-62">
                <a:solidFill>
                  <a:srgbClr val="000000"/>
                </a:solidFill>
                <a:latin typeface="ITC Benguiat Condensed"/>
                <a:ea typeface="ITC Benguiat Condensed"/>
                <a:cs typeface="ITC Benguiat Condensed"/>
                <a:sym typeface="ITC Benguiat Condensed"/>
              </a:rPr>
              <a:t> Áo dài như khúc nhạc mơ,</a:t>
            </a:r>
          </a:p>
          <a:p>
            <a:pPr algn="ctr">
              <a:lnSpc>
                <a:spcPts val="6635"/>
              </a:lnSpc>
            </a:pPr>
            <a:r>
              <a:rPr lang="en-US" sz="6201" spc="-62">
                <a:solidFill>
                  <a:srgbClr val="000000"/>
                </a:solidFill>
                <a:latin typeface="ITC Benguiat Condensed"/>
                <a:ea typeface="ITC Benguiat Condensed"/>
                <a:cs typeface="ITC Benguiat Condensed"/>
                <a:sym typeface="ITC Benguiat Condensed"/>
              </a:rPr>
              <a:t> Thoáng nhìn đã đủ ngẩn ngơ cả đời.</a:t>
            </a:r>
          </a:p>
          <a:p>
            <a:pPr algn="ctr">
              <a:lnSpc>
                <a:spcPts val="6635"/>
              </a:lnSpc>
            </a:pPr>
            <a:r>
              <a:rPr lang="en-US" sz="6201" spc="-62">
                <a:solidFill>
                  <a:srgbClr val="000000"/>
                </a:solidFill>
                <a:latin typeface="ITC Benguiat Condensed"/>
                <a:ea typeface="ITC Benguiat Condensed"/>
                <a:cs typeface="ITC Benguiat Condensed"/>
                <a:sym typeface="ITC Benguiat Condensed"/>
              </a:rPr>
              <a:t>📝 Ý nghĩa: Gợi cảm xúc ngỡ ngàng, say mê trước vẻ đẹp dịu dàng, thanh thoát của người con gái trong tà áo dài.</a:t>
            </a:r>
          </a:p>
          <a:p>
            <a:pPr algn="ctr">
              <a:lnSpc>
                <a:spcPts val="13910"/>
              </a:lnSpc>
              <a:spcBef>
                <a:spcPct val="0"/>
              </a:spcBef>
            </a:pPr>
            <a:endParaRPr lang="en-US" sz="6201" spc="-62">
              <a:solidFill>
                <a:srgbClr val="000000"/>
              </a:solidFill>
              <a:latin typeface="ITC Benguiat Condensed"/>
              <a:ea typeface="ITC Benguiat Condensed"/>
              <a:cs typeface="ITC Benguiat Condensed"/>
              <a:sym typeface="ITC Benguiat Condense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E9DA"/>
        </a:solidFill>
        <a:effectLst/>
      </p:bgPr>
    </p:bg>
    <p:spTree>
      <p:nvGrpSpPr>
        <p:cNvPr id="1" name=""/>
        <p:cNvGrpSpPr/>
        <p:nvPr/>
      </p:nvGrpSpPr>
      <p:grpSpPr>
        <a:xfrm>
          <a:off x="0" y="0"/>
          <a:ext cx="0" cy="0"/>
          <a:chOff x="0" y="0"/>
          <a:chExt cx="0" cy="0"/>
        </a:xfrm>
      </p:grpSpPr>
      <p:sp>
        <p:nvSpPr>
          <p:cNvPr id="2" name="Freeform 2"/>
          <p:cNvSpPr/>
          <p:nvPr/>
        </p:nvSpPr>
        <p:spPr>
          <a:xfrm rot="245621">
            <a:off x="-1134023" y="4476107"/>
            <a:ext cx="6596842" cy="6308979"/>
          </a:xfrm>
          <a:custGeom>
            <a:avLst/>
            <a:gdLst/>
            <a:ahLst/>
            <a:cxnLst/>
            <a:rect l="l" t="t" r="r" b="b"/>
            <a:pathLst>
              <a:path w="6596842" h="6308979">
                <a:moveTo>
                  <a:pt x="0" y="0"/>
                </a:moveTo>
                <a:lnTo>
                  <a:pt x="6596841" y="0"/>
                </a:lnTo>
                <a:lnTo>
                  <a:pt x="6596841" y="6308980"/>
                </a:lnTo>
                <a:lnTo>
                  <a:pt x="0" y="63089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4310095" y="873426"/>
            <a:ext cx="4376148" cy="6522713"/>
          </a:xfrm>
          <a:custGeom>
            <a:avLst/>
            <a:gdLst/>
            <a:ahLst/>
            <a:cxnLst/>
            <a:rect l="l" t="t" r="r" b="b"/>
            <a:pathLst>
              <a:path w="4376148" h="6522713">
                <a:moveTo>
                  <a:pt x="4376147" y="0"/>
                </a:moveTo>
                <a:lnTo>
                  <a:pt x="0" y="0"/>
                </a:lnTo>
                <a:lnTo>
                  <a:pt x="0" y="6522713"/>
                </a:lnTo>
                <a:lnTo>
                  <a:pt x="4376147" y="6522713"/>
                </a:lnTo>
                <a:lnTo>
                  <a:pt x="437614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605120" y="4248689"/>
            <a:ext cx="11323713" cy="6485399"/>
          </a:xfrm>
          <a:custGeom>
            <a:avLst/>
            <a:gdLst/>
            <a:ahLst/>
            <a:cxnLst/>
            <a:rect l="l" t="t" r="r" b="b"/>
            <a:pathLst>
              <a:path w="11323713" h="6485399">
                <a:moveTo>
                  <a:pt x="0" y="0"/>
                </a:moveTo>
                <a:lnTo>
                  <a:pt x="11323713" y="0"/>
                </a:lnTo>
                <a:lnTo>
                  <a:pt x="11323713" y="6485400"/>
                </a:lnTo>
                <a:lnTo>
                  <a:pt x="0" y="6485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6419837">
            <a:off x="13985545" y="3372809"/>
            <a:ext cx="649099" cy="698895"/>
          </a:xfrm>
          <a:custGeom>
            <a:avLst/>
            <a:gdLst/>
            <a:ahLst/>
            <a:cxnLst/>
            <a:rect l="l" t="t" r="r" b="b"/>
            <a:pathLst>
              <a:path w="649099" h="698895">
                <a:moveTo>
                  <a:pt x="0" y="0"/>
                </a:moveTo>
                <a:lnTo>
                  <a:pt x="649099" y="0"/>
                </a:lnTo>
                <a:lnTo>
                  <a:pt x="649099" y="698896"/>
                </a:lnTo>
                <a:lnTo>
                  <a:pt x="0" y="6988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0800000">
            <a:off x="7191032" y="166105"/>
            <a:ext cx="4539974" cy="862595"/>
          </a:xfrm>
          <a:custGeom>
            <a:avLst/>
            <a:gdLst/>
            <a:ahLst/>
            <a:cxnLst/>
            <a:rect l="l" t="t" r="r" b="b"/>
            <a:pathLst>
              <a:path w="4539974" h="862595">
                <a:moveTo>
                  <a:pt x="0" y="0"/>
                </a:moveTo>
                <a:lnTo>
                  <a:pt x="4539974" y="0"/>
                </a:lnTo>
                <a:lnTo>
                  <a:pt x="4539974" y="862595"/>
                </a:lnTo>
                <a:lnTo>
                  <a:pt x="0" y="8625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800000" flipV="1">
            <a:off x="7191032" y="7465184"/>
            <a:ext cx="4539974" cy="862595"/>
          </a:xfrm>
          <a:custGeom>
            <a:avLst/>
            <a:gdLst/>
            <a:ahLst/>
            <a:cxnLst/>
            <a:rect l="l" t="t" r="r" b="b"/>
            <a:pathLst>
              <a:path w="4539974" h="862595">
                <a:moveTo>
                  <a:pt x="0" y="862595"/>
                </a:moveTo>
                <a:lnTo>
                  <a:pt x="4539974" y="862595"/>
                </a:lnTo>
                <a:lnTo>
                  <a:pt x="4539974" y="0"/>
                </a:lnTo>
                <a:lnTo>
                  <a:pt x="0" y="0"/>
                </a:lnTo>
                <a:lnTo>
                  <a:pt x="0" y="862595"/>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501306" y="-345067"/>
            <a:ext cx="6180900" cy="4472724"/>
          </a:xfrm>
          <a:custGeom>
            <a:avLst/>
            <a:gdLst/>
            <a:ahLst/>
            <a:cxnLst/>
            <a:rect l="l" t="t" r="r" b="b"/>
            <a:pathLst>
              <a:path w="6180900" h="4472724">
                <a:moveTo>
                  <a:pt x="0" y="0"/>
                </a:moveTo>
                <a:lnTo>
                  <a:pt x="6180900" y="0"/>
                </a:lnTo>
                <a:lnTo>
                  <a:pt x="6180900" y="4472724"/>
                </a:lnTo>
                <a:lnTo>
                  <a:pt x="0" y="44727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5679594" y="1127445"/>
            <a:ext cx="7555012" cy="6242489"/>
          </a:xfrm>
          <a:custGeom>
            <a:avLst/>
            <a:gdLst/>
            <a:ahLst/>
            <a:cxnLst/>
            <a:rect l="l" t="t" r="r" b="b"/>
            <a:pathLst>
              <a:path w="7555012" h="6242489">
                <a:moveTo>
                  <a:pt x="0" y="0"/>
                </a:moveTo>
                <a:lnTo>
                  <a:pt x="7555012" y="0"/>
                </a:lnTo>
                <a:lnTo>
                  <a:pt x="7555012" y="6242489"/>
                </a:lnTo>
                <a:lnTo>
                  <a:pt x="0" y="62424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0"/>
          <p:cNvSpPr txBox="1"/>
          <p:nvPr/>
        </p:nvSpPr>
        <p:spPr>
          <a:xfrm>
            <a:off x="117898" y="8888588"/>
            <a:ext cx="18686242" cy="860708"/>
          </a:xfrm>
          <a:prstGeom prst="rect">
            <a:avLst/>
          </a:prstGeom>
        </p:spPr>
        <p:txBody>
          <a:bodyPr lIns="0" tIns="0" rIns="0" bIns="0" rtlCol="0" anchor="t">
            <a:spAutoFit/>
          </a:bodyPr>
          <a:lstStyle/>
          <a:p>
            <a:pPr algn="ctr">
              <a:lnSpc>
                <a:spcPts val="5779"/>
              </a:lnSpc>
              <a:spcBef>
                <a:spcPct val="0"/>
              </a:spcBef>
            </a:pPr>
            <a:r>
              <a:rPr lang="en-US" sz="5401" spc="-54">
                <a:solidFill>
                  <a:srgbClr val="000000"/>
                </a:solidFill>
                <a:latin typeface="ITC Benguiat Condensed"/>
                <a:ea typeface="ITC Benguiat Condensed"/>
                <a:cs typeface="ITC Benguiat Condensed"/>
                <a:sym typeface="ITC Benguiat Condensed"/>
              </a:rPr>
              <a:t>CẢM ƠN CÔ VÀ CÁC BẠN ĐÃ LẮNG NGHE!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6653"/>
            <a:ext cx="18297525" cy="10287000"/>
          </a:xfrm>
          <a:custGeom>
            <a:avLst/>
            <a:gdLst/>
            <a:ahLst/>
            <a:cxnLst/>
            <a:rect l="l" t="t" r="r" b="b"/>
            <a:pathLst>
              <a:path w="18297525" h="10287000">
                <a:moveTo>
                  <a:pt x="0" y="0"/>
                </a:moveTo>
                <a:lnTo>
                  <a:pt x="18297525" y="0"/>
                </a:lnTo>
                <a:lnTo>
                  <a:pt x="18297525" y="10287000"/>
                </a:lnTo>
                <a:lnTo>
                  <a:pt x="0" y="10287000"/>
                </a:lnTo>
                <a:lnTo>
                  <a:pt x="0" y="0"/>
                </a:lnTo>
                <a:close/>
              </a:path>
            </a:pathLst>
          </a:custGeom>
          <a:blipFill>
            <a:blip r:embed="rId2">
              <a:alphaModFix amt="69000"/>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8300590" y="514327"/>
            <a:ext cx="8269295" cy="9839326"/>
          </a:xfrm>
          <a:prstGeom prst="rect">
            <a:avLst/>
          </a:prstGeom>
        </p:spPr>
        <p:txBody>
          <a:bodyPr lIns="0" tIns="0" rIns="0" bIns="0" rtlCol="0" anchor="t">
            <a:spAutoFit/>
          </a:bodyPr>
          <a:lstStyle/>
          <a:p>
            <a:pPr algn="l">
              <a:lnSpc>
                <a:spcPts val="5249"/>
              </a:lnSpc>
            </a:pPr>
            <a:r>
              <a:rPr lang="en-US" sz="3499">
                <a:solidFill>
                  <a:srgbClr val="191919"/>
                </a:solidFill>
                <a:latin typeface="Asap"/>
                <a:ea typeface="Asap"/>
                <a:cs typeface="Asap"/>
                <a:sym typeface="Asap"/>
              </a:rPr>
              <a:t>1.Trần Ánh Nhật Kim Anh</a:t>
            </a:r>
          </a:p>
          <a:p>
            <a:pPr algn="l">
              <a:lnSpc>
                <a:spcPts val="5249"/>
              </a:lnSpc>
            </a:pPr>
            <a:r>
              <a:rPr lang="en-US" sz="3499">
                <a:solidFill>
                  <a:srgbClr val="191919"/>
                </a:solidFill>
                <a:latin typeface="Asap"/>
                <a:ea typeface="Asap"/>
                <a:cs typeface="Asap"/>
                <a:sym typeface="Asap"/>
              </a:rPr>
              <a:t>2.Nguyễn Minh Nhật</a:t>
            </a:r>
          </a:p>
          <a:p>
            <a:pPr algn="l">
              <a:lnSpc>
                <a:spcPts val="5249"/>
              </a:lnSpc>
            </a:pPr>
            <a:r>
              <a:rPr lang="en-US" sz="3499">
                <a:solidFill>
                  <a:srgbClr val="191919"/>
                </a:solidFill>
                <a:latin typeface="Asap"/>
                <a:ea typeface="Asap"/>
                <a:cs typeface="Asap"/>
                <a:sym typeface="Asap"/>
              </a:rPr>
              <a:t>3.Vũ Trần Linh Đan ( Tìm nội dung, thuyết trình)</a:t>
            </a:r>
          </a:p>
          <a:p>
            <a:pPr algn="l">
              <a:lnSpc>
                <a:spcPts val="5249"/>
              </a:lnSpc>
            </a:pPr>
            <a:r>
              <a:rPr lang="en-US" sz="3499">
                <a:solidFill>
                  <a:srgbClr val="191919"/>
                </a:solidFill>
                <a:latin typeface="Asap"/>
                <a:ea typeface="Asap"/>
                <a:cs typeface="Asap"/>
                <a:sym typeface="Asap"/>
              </a:rPr>
              <a:t>4.Nguyễn Đăng Khôi </a:t>
            </a:r>
          </a:p>
          <a:p>
            <a:pPr algn="l">
              <a:lnSpc>
                <a:spcPts val="5249"/>
              </a:lnSpc>
            </a:pPr>
            <a:r>
              <a:rPr lang="en-US" sz="3499">
                <a:solidFill>
                  <a:srgbClr val="191919"/>
                </a:solidFill>
                <a:latin typeface="Asap"/>
                <a:ea typeface="Asap"/>
                <a:cs typeface="Asap"/>
                <a:sym typeface="Asap"/>
              </a:rPr>
              <a:t>5.Vũ Minh Hải</a:t>
            </a:r>
          </a:p>
          <a:p>
            <a:pPr algn="l">
              <a:lnSpc>
                <a:spcPts val="5249"/>
              </a:lnSpc>
            </a:pPr>
            <a:r>
              <a:rPr lang="en-US" sz="3499">
                <a:solidFill>
                  <a:srgbClr val="191919"/>
                </a:solidFill>
                <a:latin typeface="Asap"/>
                <a:ea typeface="Asap"/>
                <a:cs typeface="Asap"/>
                <a:sym typeface="Asap"/>
              </a:rPr>
              <a:t>6.Nguyễn Thị Hà Vy ( Tìm nội dung )</a:t>
            </a:r>
          </a:p>
          <a:p>
            <a:pPr algn="l">
              <a:lnSpc>
                <a:spcPts val="5249"/>
              </a:lnSpc>
            </a:pPr>
            <a:r>
              <a:rPr lang="en-US" sz="3499">
                <a:solidFill>
                  <a:srgbClr val="191919"/>
                </a:solidFill>
                <a:latin typeface="Asap"/>
                <a:ea typeface="Asap"/>
                <a:cs typeface="Asap"/>
                <a:sym typeface="Asap"/>
              </a:rPr>
              <a:t>7.Bùi Đức Trọng ( Tìm nội dung )</a:t>
            </a:r>
          </a:p>
          <a:p>
            <a:pPr algn="l">
              <a:lnSpc>
                <a:spcPts val="5249"/>
              </a:lnSpc>
            </a:pPr>
            <a:r>
              <a:rPr lang="en-US" sz="3499">
                <a:solidFill>
                  <a:srgbClr val="191919"/>
                </a:solidFill>
                <a:latin typeface="Asap"/>
                <a:ea typeface="Asap"/>
                <a:cs typeface="Asap"/>
                <a:sym typeface="Asap"/>
              </a:rPr>
              <a:t>8.Ngô Hoàng Kim Ngân ( Tìm nội dung )</a:t>
            </a:r>
          </a:p>
          <a:p>
            <a:pPr algn="l">
              <a:lnSpc>
                <a:spcPts val="5249"/>
              </a:lnSpc>
            </a:pPr>
            <a:r>
              <a:rPr lang="en-US" sz="3499">
                <a:solidFill>
                  <a:srgbClr val="191919"/>
                </a:solidFill>
                <a:latin typeface="Asap"/>
                <a:ea typeface="Asap"/>
                <a:cs typeface="Asap"/>
                <a:sym typeface="Asap"/>
              </a:rPr>
              <a:t>9.Nguyễn Vũ Bảo Hân ( Làm Powerpoint, tìm nội dung )</a:t>
            </a:r>
          </a:p>
          <a:p>
            <a:pPr algn="l">
              <a:lnSpc>
                <a:spcPts val="5249"/>
              </a:lnSpc>
            </a:pPr>
            <a:r>
              <a:rPr lang="en-US" sz="3499">
                <a:solidFill>
                  <a:srgbClr val="191919"/>
                </a:solidFill>
                <a:latin typeface="Asap"/>
                <a:ea typeface="Asap"/>
                <a:cs typeface="Asap"/>
                <a:sym typeface="Asap"/>
              </a:rPr>
              <a:t>10.Phạm Đức Hải</a:t>
            </a:r>
          </a:p>
          <a:p>
            <a:pPr algn="l">
              <a:lnSpc>
                <a:spcPts val="5249"/>
              </a:lnSpc>
            </a:pPr>
            <a:r>
              <a:rPr lang="en-US" sz="3499">
                <a:solidFill>
                  <a:srgbClr val="191919"/>
                </a:solidFill>
                <a:latin typeface="Asap"/>
                <a:ea typeface="Asap"/>
                <a:cs typeface="Asap"/>
                <a:sym typeface="Asap"/>
              </a:rPr>
              <a:t>11.Nguyễn Đặng Anh Kiệt</a:t>
            </a:r>
          </a:p>
          <a:p>
            <a:pPr algn="l">
              <a:lnSpc>
                <a:spcPts val="5249"/>
              </a:lnSpc>
            </a:pPr>
            <a:r>
              <a:rPr lang="en-US" sz="3499">
                <a:solidFill>
                  <a:srgbClr val="191919"/>
                </a:solidFill>
                <a:latin typeface="Asap"/>
                <a:ea typeface="Asap"/>
                <a:cs typeface="Asap"/>
                <a:sym typeface="Asap"/>
              </a:rPr>
              <a:t>12.Vũ Huy Khang</a:t>
            </a:r>
          </a:p>
          <a:p>
            <a:pPr algn="l">
              <a:lnSpc>
                <a:spcPts val="5249"/>
              </a:lnSpc>
            </a:pPr>
            <a:endParaRPr lang="en-US" sz="3499">
              <a:solidFill>
                <a:srgbClr val="191919"/>
              </a:solidFill>
              <a:latin typeface="Asap"/>
              <a:ea typeface="Asap"/>
              <a:cs typeface="Asap"/>
              <a:sym typeface="Asap"/>
            </a:endParaRPr>
          </a:p>
        </p:txBody>
      </p:sp>
      <p:sp>
        <p:nvSpPr>
          <p:cNvPr id="4" name="Freeform 4"/>
          <p:cNvSpPr/>
          <p:nvPr/>
        </p:nvSpPr>
        <p:spPr>
          <a:xfrm>
            <a:off x="3197739" y="5929960"/>
            <a:ext cx="2604251" cy="2604251"/>
          </a:xfrm>
          <a:custGeom>
            <a:avLst/>
            <a:gdLst/>
            <a:ahLst/>
            <a:cxnLst/>
            <a:rect l="l" t="t" r="r" b="b"/>
            <a:pathLst>
              <a:path w="2604251" h="2604251">
                <a:moveTo>
                  <a:pt x="0" y="0"/>
                </a:moveTo>
                <a:lnTo>
                  <a:pt x="2604251" y="0"/>
                </a:lnTo>
                <a:lnTo>
                  <a:pt x="2604251" y="2604251"/>
                </a:lnTo>
                <a:lnTo>
                  <a:pt x="0" y="26042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387407" y="6698736"/>
            <a:ext cx="4045288" cy="2559564"/>
          </a:xfrm>
          <a:custGeom>
            <a:avLst/>
            <a:gdLst/>
            <a:ahLst/>
            <a:cxnLst/>
            <a:rect l="l" t="t" r="r" b="b"/>
            <a:pathLst>
              <a:path w="4045288" h="2559564">
                <a:moveTo>
                  <a:pt x="0" y="0"/>
                </a:moveTo>
                <a:lnTo>
                  <a:pt x="4045287" y="0"/>
                </a:lnTo>
                <a:lnTo>
                  <a:pt x="4045287" y="2559564"/>
                </a:lnTo>
                <a:lnTo>
                  <a:pt x="0" y="2559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4296481">
            <a:off x="1057730" y="6366836"/>
            <a:ext cx="1099408" cy="1099408"/>
          </a:xfrm>
          <a:custGeom>
            <a:avLst/>
            <a:gdLst/>
            <a:ahLst/>
            <a:cxnLst/>
            <a:rect l="l" t="t" r="r" b="b"/>
            <a:pathLst>
              <a:path w="1099408" h="1099408">
                <a:moveTo>
                  <a:pt x="0" y="0"/>
                </a:moveTo>
                <a:lnTo>
                  <a:pt x="1099408" y="0"/>
                </a:lnTo>
                <a:lnTo>
                  <a:pt x="1099408" y="1099408"/>
                </a:lnTo>
                <a:lnTo>
                  <a:pt x="0" y="10994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6103263" y="8385549"/>
            <a:ext cx="1565033" cy="512193"/>
          </a:xfrm>
          <a:custGeom>
            <a:avLst/>
            <a:gdLst/>
            <a:ahLst/>
            <a:cxnLst/>
            <a:rect l="l" t="t" r="r" b="b"/>
            <a:pathLst>
              <a:path w="1565033" h="512193">
                <a:moveTo>
                  <a:pt x="0" y="0"/>
                </a:moveTo>
                <a:lnTo>
                  <a:pt x="1565033" y="0"/>
                </a:lnTo>
                <a:lnTo>
                  <a:pt x="1565033" y="512193"/>
                </a:lnTo>
                <a:lnTo>
                  <a:pt x="0" y="5121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1003639">
            <a:off x="6134700" y="6760907"/>
            <a:ext cx="1267719" cy="1023395"/>
          </a:xfrm>
          <a:custGeom>
            <a:avLst/>
            <a:gdLst/>
            <a:ahLst/>
            <a:cxnLst/>
            <a:rect l="l" t="t" r="r" b="b"/>
            <a:pathLst>
              <a:path w="1267719" h="1023395">
                <a:moveTo>
                  <a:pt x="0" y="0"/>
                </a:moveTo>
                <a:lnTo>
                  <a:pt x="1267719" y="0"/>
                </a:lnTo>
                <a:lnTo>
                  <a:pt x="1267719" y="1023395"/>
                </a:lnTo>
                <a:lnTo>
                  <a:pt x="0" y="10233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5378858" y="-294749"/>
            <a:ext cx="2382052" cy="1775712"/>
          </a:xfrm>
          <a:custGeom>
            <a:avLst/>
            <a:gdLst/>
            <a:ahLst/>
            <a:cxnLst/>
            <a:rect l="l" t="t" r="r" b="b"/>
            <a:pathLst>
              <a:path w="2382052" h="1775712">
                <a:moveTo>
                  <a:pt x="0" y="0"/>
                </a:moveTo>
                <a:lnTo>
                  <a:pt x="2382052" y="0"/>
                </a:lnTo>
                <a:lnTo>
                  <a:pt x="2382052" y="1775712"/>
                </a:lnTo>
                <a:lnTo>
                  <a:pt x="0" y="17757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rot="-1279601">
            <a:off x="17300285" y="1532012"/>
            <a:ext cx="1621691" cy="530735"/>
          </a:xfrm>
          <a:custGeom>
            <a:avLst/>
            <a:gdLst/>
            <a:ahLst/>
            <a:cxnLst/>
            <a:rect l="l" t="t" r="r" b="b"/>
            <a:pathLst>
              <a:path w="1621691" h="530735">
                <a:moveTo>
                  <a:pt x="0" y="0"/>
                </a:moveTo>
                <a:lnTo>
                  <a:pt x="1621691" y="0"/>
                </a:lnTo>
                <a:lnTo>
                  <a:pt x="1621691" y="530735"/>
                </a:lnTo>
                <a:lnTo>
                  <a:pt x="0" y="53073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a:off x="11898327" y="-442711"/>
            <a:ext cx="2864600" cy="885422"/>
          </a:xfrm>
          <a:custGeom>
            <a:avLst/>
            <a:gdLst/>
            <a:ahLst/>
            <a:cxnLst/>
            <a:rect l="l" t="t" r="r" b="b"/>
            <a:pathLst>
              <a:path w="2864600" h="885422">
                <a:moveTo>
                  <a:pt x="0" y="0"/>
                </a:moveTo>
                <a:lnTo>
                  <a:pt x="2864600" y="0"/>
                </a:lnTo>
                <a:lnTo>
                  <a:pt x="2864600" y="885422"/>
                </a:lnTo>
                <a:lnTo>
                  <a:pt x="0" y="88542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Freeform 12"/>
          <p:cNvSpPr/>
          <p:nvPr/>
        </p:nvSpPr>
        <p:spPr>
          <a:xfrm>
            <a:off x="15181280" y="6987420"/>
            <a:ext cx="3116245" cy="3093581"/>
          </a:xfrm>
          <a:custGeom>
            <a:avLst/>
            <a:gdLst/>
            <a:ahLst/>
            <a:cxnLst/>
            <a:rect l="l" t="t" r="r" b="b"/>
            <a:pathLst>
              <a:path w="3116245" h="3093581">
                <a:moveTo>
                  <a:pt x="0" y="0"/>
                </a:moveTo>
                <a:lnTo>
                  <a:pt x="3116245" y="0"/>
                </a:lnTo>
                <a:lnTo>
                  <a:pt x="3116245" y="3093582"/>
                </a:lnTo>
                <a:lnTo>
                  <a:pt x="0" y="309358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3" name="TextBox 13"/>
          <p:cNvSpPr txBox="1"/>
          <p:nvPr/>
        </p:nvSpPr>
        <p:spPr>
          <a:xfrm>
            <a:off x="1028700" y="1019175"/>
            <a:ext cx="6921182" cy="2447925"/>
          </a:xfrm>
          <a:prstGeom prst="rect">
            <a:avLst/>
          </a:prstGeom>
        </p:spPr>
        <p:txBody>
          <a:bodyPr lIns="0" tIns="0" rIns="0" bIns="0" rtlCol="0" anchor="t">
            <a:spAutoFit/>
          </a:bodyPr>
          <a:lstStyle/>
          <a:p>
            <a:pPr algn="l">
              <a:lnSpc>
                <a:spcPts val="9600"/>
              </a:lnSpc>
            </a:pPr>
            <a:r>
              <a:rPr lang="en-US" sz="8000">
                <a:solidFill>
                  <a:srgbClr val="191919"/>
                </a:solidFill>
                <a:latin typeface="Cabin"/>
                <a:ea typeface="Cabin"/>
                <a:cs typeface="Cabin"/>
                <a:sym typeface="Cabin"/>
              </a:rPr>
              <a:t>Các thành viên trong tổ 2 gồm: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275" y="0"/>
            <a:ext cx="18267725" cy="10298430"/>
          </a:xfrm>
          <a:custGeom>
            <a:avLst/>
            <a:gdLst/>
            <a:ahLst/>
            <a:cxnLst/>
            <a:rect l="l" t="t" r="r" b="b"/>
            <a:pathLst>
              <a:path w="18267725" h="10298430">
                <a:moveTo>
                  <a:pt x="0" y="0"/>
                </a:moveTo>
                <a:lnTo>
                  <a:pt x="18267725" y="0"/>
                </a:lnTo>
                <a:lnTo>
                  <a:pt x="18267725" y="10298430"/>
                </a:lnTo>
                <a:lnTo>
                  <a:pt x="0" y="10298430"/>
                </a:lnTo>
                <a:lnTo>
                  <a:pt x="0" y="0"/>
                </a:lnTo>
                <a:close/>
              </a:path>
            </a:pathLst>
          </a:custGeom>
          <a:blipFill>
            <a:blip r:embed="rId2"/>
            <a:stretch>
              <a:fillRect/>
            </a:stretch>
          </a:blipFill>
        </p:spPr>
      </p:sp>
      <p:sp>
        <p:nvSpPr>
          <p:cNvPr id="3" name="Freeform 3"/>
          <p:cNvSpPr/>
          <p:nvPr/>
        </p:nvSpPr>
        <p:spPr>
          <a:xfrm>
            <a:off x="8020159" y="6743642"/>
            <a:ext cx="10521257" cy="5029317"/>
          </a:xfrm>
          <a:custGeom>
            <a:avLst/>
            <a:gdLst/>
            <a:ahLst/>
            <a:cxnLst/>
            <a:rect l="l" t="t" r="r" b="b"/>
            <a:pathLst>
              <a:path w="10521257" h="5029317">
                <a:moveTo>
                  <a:pt x="0" y="0"/>
                </a:moveTo>
                <a:lnTo>
                  <a:pt x="10521257" y="0"/>
                </a:lnTo>
                <a:lnTo>
                  <a:pt x="10521257" y="5029316"/>
                </a:lnTo>
                <a:lnTo>
                  <a:pt x="0" y="5029316"/>
                </a:lnTo>
                <a:lnTo>
                  <a:pt x="0" y="0"/>
                </a:lnTo>
                <a:close/>
              </a:path>
            </a:pathLst>
          </a:custGeom>
          <a:blipFill>
            <a:blip r:embed="rId3"/>
            <a:stretch>
              <a:fillRect t="-54599" b="-54599"/>
            </a:stretch>
          </a:blipFill>
        </p:spPr>
      </p:sp>
      <p:sp>
        <p:nvSpPr>
          <p:cNvPr id="4" name="TextBox 4"/>
          <p:cNvSpPr txBox="1"/>
          <p:nvPr/>
        </p:nvSpPr>
        <p:spPr>
          <a:xfrm>
            <a:off x="20275" y="742950"/>
            <a:ext cx="9318047" cy="4258159"/>
          </a:xfrm>
          <a:prstGeom prst="rect">
            <a:avLst/>
          </a:prstGeom>
        </p:spPr>
        <p:txBody>
          <a:bodyPr lIns="0" tIns="0" rIns="0" bIns="0" rtlCol="0" anchor="t">
            <a:spAutoFit/>
          </a:bodyPr>
          <a:lstStyle/>
          <a:p>
            <a:pPr algn="ctr">
              <a:lnSpc>
                <a:spcPts val="15757"/>
              </a:lnSpc>
            </a:pPr>
            <a:r>
              <a:rPr lang="en-US" sz="19697" b="1" i="1">
                <a:solidFill>
                  <a:srgbClr val="F2DC81"/>
                </a:solidFill>
                <a:latin typeface="Barlow Condensed Heavy Italics"/>
                <a:ea typeface="Barlow Condensed Heavy Italics"/>
                <a:cs typeface="Barlow Condensed Heavy Italics"/>
                <a:sym typeface="Barlow Condensed Heavy Italics"/>
              </a:rPr>
              <a:t>BÀI 2:</a:t>
            </a:r>
          </a:p>
          <a:p>
            <a:pPr algn="ctr">
              <a:lnSpc>
                <a:spcPts val="15757"/>
              </a:lnSpc>
            </a:pPr>
            <a:endParaRPr lang="en-US" sz="19697" b="1" i="1">
              <a:solidFill>
                <a:srgbClr val="F2DC81"/>
              </a:solidFill>
              <a:latin typeface="Barlow Condensed Heavy Italics"/>
              <a:ea typeface="Barlow Condensed Heavy Italics"/>
              <a:cs typeface="Barlow Condensed Heavy Italics"/>
              <a:sym typeface="Barlow Condensed Heavy Italics"/>
            </a:endParaRPr>
          </a:p>
        </p:txBody>
      </p:sp>
      <p:sp>
        <p:nvSpPr>
          <p:cNvPr id="5" name="TextBox 5"/>
          <p:cNvSpPr txBox="1"/>
          <p:nvPr/>
        </p:nvSpPr>
        <p:spPr>
          <a:xfrm>
            <a:off x="8020159" y="4315690"/>
            <a:ext cx="10528290" cy="2008381"/>
          </a:xfrm>
          <a:prstGeom prst="rect">
            <a:avLst/>
          </a:prstGeom>
        </p:spPr>
        <p:txBody>
          <a:bodyPr lIns="0" tIns="0" rIns="0" bIns="0" rtlCol="0" anchor="t">
            <a:spAutoFit/>
          </a:bodyPr>
          <a:lstStyle/>
          <a:p>
            <a:pPr algn="ctr">
              <a:lnSpc>
                <a:spcPts val="14078"/>
              </a:lnSpc>
            </a:pPr>
            <a:r>
              <a:rPr lang="en-US" sz="17597" b="1" i="1">
                <a:solidFill>
                  <a:srgbClr val="000000"/>
                </a:solidFill>
                <a:latin typeface="Barlow Condensed Heavy Italics"/>
                <a:ea typeface="Barlow Condensed Heavy Italics"/>
                <a:cs typeface="Barlow Condensed Heavy Italics"/>
                <a:sym typeface="Barlow Condensed Heavy Italics"/>
              </a:rPr>
              <a:t>THỜI TRANG</a:t>
            </a:r>
          </a:p>
        </p:txBody>
      </p:sp>
      <p:sp>
        <p:nvSpPr>
          <p:cNvPr id="6" name="TextBox 6"/>
          <p:cNvSpPr txBox="1"/>
          <p:nvPr/>
        </p:nvSpPr>
        <p:spPr>
          <a:xfrm>
            <a:off x="-700667" y="7740007"/>
            <a:ext cx="18988667" cy="2257909"/>
          </a:xfrm>
          <a:prstGeom prst="rect">
            <a:avLst/>
          </a:prstGeom>
        </p:spPr>
        <p:txBody>
          <a:bodyPr lIns="0" tIns="0" rIns="0" bIns="0" rtlCol="0" anchor="t">
            <a:spAutoFit/>
          </a:bodyPr>
          <a:lstStyle/>
          <a:p>
            <a:pPr algn="ctr">
              <a:lnSpc>
                <a:spcPts val="15757"/>
              </a:lnSpc>
            </a:pPr>
            <a:r>
              <a:rPr lang="en-US" sz="19697">
                <a:solidFill>
                  <a:srgbClr val="000000"/>
                </a:solidFill>
                <a:latin typeface="Barlow Condensed"/>
                <a:ea typeface="Barlow Condensed"/>
                <a:cs typeface="Barlow Condensed"/>
                <a:sym typeface="Barlow Condensed"/>
              </a:rPr>
              <a:t>   ÁO DÀI  </a:t>
            </a:r>
            <a:r>
              <a:rPr lang="en-US" sz="19697" b="1" i="1">
                <a:solidFill>
                  <a:srgbClr val="000000"/>
                </a:solidFill>
                <a:latin typeface="Barlow Condensed Heavy Italics"/>
                <a:ea typeface="Barlow Condensed Heavy Italics"/>
                <a:cs typeface="Barlow Condensed Heavy Italics"/>
                <a:sym typeface="Barlow Condensed Heavy Italics"/>
              </a:rPr>
              <a:t>  VIỆT NAM</a:t>
            </a:r>
          </a:p>
        </p:txBody>
      </p:sp>
      <p:sp>
        <p:nvSpPr>
          <p:cNvPr id="7" name="Freeform 7"/>
          <p:cNvSpPr/>
          <p:nvPr/>
        </p:nvSpPr>
        <p:spPr>
          <a:xfrm flipV="1">
            <a:off x="16611600" y="4610101"/>
            <a:ext cx="45719" cy="75336"/>
          </a:xfrm>
          <a:custGeom>
            <a:avLst/>
            <a:gdLst/>
            <a:ahLst/>
            <a:cxnLst/>
            <a:rect l="l" t="t" r="r" b="b"/>
            <a:pathLst>
              <a:path w="3585697" h="5158035">
                <a:moveTo>
                  <a:pt x="0" y="0"/>
                </a:moveTo>
                <a:lnTo>
                  <a:pt x="3585697" y="0"/>
                </a:lnTo>
                <a:lnTo>
                  <a:pt x="3585697" y="5158035"/>
                </a:lnTo>
                <a:lnTo>
                  <a:pt x="0" y="5158035"/>
                </a:lnTo>
                <a:lnTo>
                  <a:pt x="0" y="0"/>
                </a:lnTo>
                <a:close/>
              </a:path>
            </a:pathLst>
          </a:custGeom>
          <a:blipFill>
            <a:blip r:embed="rId4"/>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924" y="0"/>
            <a:ext cx="18306924" cy="10276377"/>
          </a:xfrm>
          <a:custGeom>
            <a:avLst/>
            <a:gdLst/>
            <a:ahLst/>
            <a:cxnLst/>
            <a:rect l="l" t="t" r="r" b="b"/>
            <a:pathLst>
              <a:path w="18306924" h="10276377">
                <a:moveTo>
                  <a:pt x="0" y="0"/>
                </a:moveTo>
                <a:lnTo>
                  <a:pt x="18306924" y="0"/>
                </a:lnTo>
                <a:lnTo>
                  <a:pt x="18306924" y="10276377"/>
                </a:lnTo>
                <a:lnTo>
                  <a:pt x="0" y="10276377"/>
                </a:lnTo>
                <a:lnTo>
                  <a:pt x="0" y="0"/>
                </a:lnTo>
                <a:close/>
              </a:path>
            </a:pathLst>
          </a:custGeom>
          <a:blipFill>
            <a:blip r:embed="rId2"/>
            <a:stretch>
              <a:fillRect/>
            </a:stretch>
          </a:blipFill>
        </p:spPr>
      </p:sp>
      <p:grpSp>
        <p:nvGrpSpPr>
          <p:cNvPr id="3" name="Group 3"/>
          <p:cNvGrpSpPr/>
          <p:nvPr/>
        </p:nvGrpSpPr>
        <p:grpSpPr>
          <a:xfrm>
            <a:off x="6991691" y="-58801"/>
            <a:ext cx="11296309" cy="8305822"/>
            <a:chOff x="0" y="0"/>
            <a:chExt cx="15061745" cy="11074429"/>
          </a:xfrm>
        </p:grpSpPr>
        <p:sp>
          <p:nvSpPr>
            <p:cNvPr id="4" name="TextBox 4"/>
            <p:cNvSpPr txBox="1"/>
            <p:nvPr/>
          </p:nvSpPr>
          <p:spPr>
            <a:xfrm>
              <a:off x="0" y="1229910"/>
              <a:ext cx="15061745" cy="6924026"/>
            </a:xfrm>
            <a:prstGeom prst="rect">
              <a:avLst/>
            </a:prstGeom>
          </p:spPr>
          <p:txBody>
            <a:bodyPr lIns="0" tIns="0" rIns="0" bIns="0" rtlCol="0" anchor="t">
              <a:spAutoFit/>
            </a:bodyPr>
            <a:lstStyle/>
            <a:p>
              <a:pPr algn="ctr">
                <a:lnSpc>
                  <a:spcPts val="9845"/>
                </a:lnSpc>
              </a:pPr>
              <a:r>
                <a:rPr lang="en-US" sz="9201" spc="-92">
                  <a:solidFill>
                    <a:srgbClr val="FFFFFF"/>
                  </a:solidFill>
                  <a:latin typeface="ITC Benguiat Condensed"/>
                  <a:ea typeface="ITC Benguiat Condensed"/>
                  <a:cs typeface="ITC Benguiat Condensed"/>
                  <a:sym typeface="ITC Benguiat Condensed"/>
                </a:rPr>
                <a:t>PHẦN 4. Sưu tầm các bài hát, thơ, đoạn song ngữ,... về áo dài Việt Nam.</a:t>
              </a:r>
            </a:p>
          </p:txBody>
        </p:sp>
        <p:sp>
          <p:nvSpPr>
            <p:cNvPr id="5" name="TextBox 5"/>
            <p:cNvSpPr txBox="1"/>
            <p:nvPr/>
          </p:nvSpPr>
          <p:spPr>
            <a:xfrm>
              <a:off x="0" y="-47625"/>
              <a:ext cx="15061745" cy="1344210"/>
            </a:xfrm>
            <a:prstGeom prst="rect">
              <a:avLst/>
            </a:prstGeom>
          </p:spPr>
          <p:txBody>
            <a:bodyPr lIns="0" tIns="0" rIns="0" bIns="0" rtlCol="0" anchor="t">
              <a:spAutoFit/>
            </a:bodyPr>
            <a:lstStyle/>
            <a:p>
              <a:pPr algn="ctr">
                <a:lnSpc>
                  <a:spcPts val="6847"/>
                </a:lnSpc>
              </a:pPr>
              <a:endParaRPr/>
            </a:p>
          </p:txBody>
        </p:sp>
        <p:sp>
          <p:nvSpPr>
            <p:cNvPr id="6" name="TextBox 6"/>
            <p:cNvSpPr txBox="1"/>
            <p:nvPr/>
          </p:nvSpPr>
          <p:spPr>
            <a:xfrm>
              <a:off x="0" y="8049162"/>
              <a:ext cx="15061745" cy="3025267"/>
            </a:xfrm>
            <a:prstGeom prst="rect">
              <a:avLst/>
            </a:prstGeom>
          </p:spPr>
          <p:txBody>
            <a:bodyPr lIns="0" tIns="0" rIns="0" bIns="0" rtlCol="0" anchor="t">
              <a:spAutoFit/>
            </a:bodyPr>
            <a:lstStyle/>
            <a:p>
              <a:pPr algn="ctr">
                <a:lnSpc>
                  <a:spcPts val="15408"/>
                </a:lnSpc>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779781" cy="12327540"/>
          </a:xfrm>
          <a:custGeom>
            <a:avLst/>
            <a:gdLst/>
            <a:ahLst/>
            <a:cxnLst/>
            <a:rect l="l" t="t" r="r" b="b"/>
            <a:pathLst>
              <a:path w="19779781" h="12327540">
                <a:moveTo>
                  <a:pt x="0" y="0"/>
                </a:moveTo>
                <a:lnTo>
                  <a:pt x="19779781" y="0"/>
                </a:lnTo>
                <a:lnTo>
                  <a:pt x="19779781" y="12327540"/>
                </a:lnTo>
                <a:lnTo>
                  <a:pt x="0" y="12327540"/>
                </a:lnTo>
                <a:lnTo>
                  <a:pt x="0" y="0"/>
                </a:lnTo>
                <a:close/>
              </a:path>
            </a:pathLst>
          </a:custGeom>
          <a:blipFill>
            <a:blip r:embed="rId2"/>
            <a:stretch>
              <a:fillRect/>
            </a:stretch>
          </a:blipFill>
        </p:spPr>
      </p:sp>
      <p:sp>
        <p:nvSpPr>
          <p:cNvPr id="3" name="Freeform 3"/>
          <p:cNvSpPr/>
          <p:nvPr/>
        </p:nvSpPr>
        <p:spPr>
          <a:xfrm>
            <a:off x="603906" y="1028700"/>
            <a:ext cx="17218776" cy="8707327"/>
          </a:xfrm>
          <a:custGeom>
            <a:avLst/>
            <a:gdLst/>
            <a:ahLst/>
            <a:cxnLst/>
            <a:rect l="l" t="t" r="r" b="b"/>
            <a:pathLst>
              <a:path w="17218776" h="8707327">
                <a:moveTo>
                  <a:pt x="0" y="0"/>
                </a:moveTo>
                <a:lnTo>
                  <a:pt x="17218776" y="0"/>
                </a:lnTo>
                <a:lnTo>
                  <a:pt x="17218776" y="8707327"/>
                </a:lnTo>
                <a:lnTo>
                  <a:pt x="0" y="8707327"/>
                </a:lnTo>
                <a:lnTo>
                  <a:pt x="0" y="0"/>
                </a:lnTo>
                <a:close/>
              </a:path>
            </a:pathLst>
          </a:custGeom>
          <a:blipFill>
            <a:blip r:embed="rId3"/>
            <a:stretch>
              <a:fillRect t="-36591" r="-1355" b="-63840"/>
            </a:stretch>
          </a:blipFill>
        </p:spPr>
      </p:sp>
      <p:grpSp>
        <p:nvGrpSpPr>
          <p:cNvPr id="4" name="Group 4"/>
          <p:cNvGrpSpPr/>
          <p:nvPr/>
        </p:nvGrpSpPr>
        <p:grpSpPr>
          <a:xfrm>
            <a:off x="799566" y="-1982298"/>
            <a:ext cx="15891468" cy="5321329"/>
            <a:chOff x="0" y="0"/>
            <a:chExt cx="21188624" cy="7095106"/>
          </a:xfrm>
        </p:grpSpPr>
        <p:sp>
          <p:nvSpPr>
            <p:cNvPr id="5" name="TextBox 5"/>
            <p:cNvSpPr txBox="1"/>
            <p:nvPr/>
          </p:nvSpPr>
          <p:spPr>
            <a:xfrm>
              <a:off x="0" y="2872867"/>
              <a:ext cx="21188624" cy="1301746"/>
            </a:xfrm>
            <a:prstGeom prst="rect">
              <a:avLst/>
            </a:prstGeom>
          </p:spPr>
          <p:txBody>
            <a:bodyPr lIns="0" tIns="0" rIns="0" bIns="0" rtlCol="0" anchor="t">
              <a:spAutoFit/>
            </a:bodyPr>
            <a:lstStyle/>
            <a:p>
              <a:pPr algn="ctr">
                <a:lnSpc>
                  <a:spcPts val="6635"/>
                </a:lnSpc>
              </a:pPr>
              <a:r>
                <a:rPr lang="en-US" sz="6201" spc="-62">
                  <a:solidFill>
                    <a:srgbClr val="000000"/>
                  </a:solidFill>
                  <a:latin typeface="ITC Benguiat Condensed"/>
                  <a:ea typeface="ITC Benguiat Condensed"/>
                  <a:cs typeface="ITC Benguiat Condensed"/>
                  <a:sym typeface="ITC Benguiat Condensed"/>
                </a:rPr>
                <a:t>1.Các đoạn song ngữ nói về áo dài Việt Nam</a:t>
              </a:r>
            </a:p>
          </p:txBody>
        </p:sp>
        <p:sp>
          <p:nvSpPr>
            <p:cNvPr id="6" name="TextBox 6"/>
            <p:cNvSpPr txBox="1"/>
            <p:nvPr/>
          </p:nvSpPr>
          <p:spPr>
            <a:xfrm>
              <a:off x="0" y="-104775"/>
              <a:ext cx="21188624" cy="3025267"/>
            </a:xfrm>
            <a:prstGeom prst="rect">
              <a:avLst/>
            </a:prstGeom>
          </p:spPr>
          <p:txBody>
            <a:bodyPr lIns="0" tIns="0" rIns="0" bIns="0" rtlCol="0" anchor="t">
              <a:spAutoFit/>
            </a:bodyPr>
            <a:lstStyle/>
            <a:p>
              <a:pPr algn="ctr">
                <a:lnSpc>
                  <a:spcPts val="15408"/>
                </a:lnSpc>
              </a:pPr>
              <a:endParaRPr/>
            </a:p>
          </p:txBody>
        </p:sp>
        <p:sp>
          <p:nvSpPr>
            <p:cNvPr id="7" name="TextBox 7"/>
            <p:cNvSpPr txBox="1"/>
            <p:nvPr/>
          </p:nvSpPr>
          <p:spPr>
            <a:xfrm>
              <a:off x="0" y="4069839"/>
              <a:ext cx="21188624" cy="3025267"/>
            </a:xfrm>
            <a:prstGeom prst="rect">
              <a:avLst/>
            </a:prstGeom>
          </p:spPr>
          <p:txBody>
            <a:bodyPr lIns="0" tIns="0" rIns="0" bIns="0" rtlCol="0" anchor="t">
              <a:spAutoFit/>
            </a:bodyPr>
            <a:lstStyle/>
            <a:p>
              <a:pPr algn="ctr">
                <a:lnSpc>
                  <a:spcPts val="15408"/>
                </a:lnSpc>
              </a:pPr>
              <a:endParaRPr/>
            </a:p>
          </p:txBody>
        </p:sp>
      </p:grpSp>
      <p:grpSp>
        <p:nvGrpSpPr>
          <p:cNvPr id="8" name="Group 8"/>
          <p:cNvGrpSpPr/>
          <p:nvPr/>
        </p:nvGrpSpPr>
        <p:grpSpPr>
          <a:xfrm>
            <a:off x="946616" y="-1078954"/>
            <a:ext cx="16876065" cy="14485449"/>
            <a:chOff x="0" y="0"/>
            <a:chExt cx="22501421" cy="19313931"/>
          </a:xfrm>
        </p:grpSpPr>
        <p:sp>
          <p:nvSpPr>
            <p:cNvPr id="9" name="TextBox 9"/>
            <p:cNvSpPr txBox="1"/>
            <p:nvPr/>
          </p:nvSpPr>
          <p:spPr>
            <a:xfrm>
              <a:off x="0" y="2872867"/>
              <a:ext cx="22501421" cy="13520572"/>
            </a:xfrm>
            <a:prstGeom prst="rect">
              <a:avLst/>
            </a:prstGeom>
          </p:spPr>
          <p:txBody>
            <a:bodyPr lIns="0" tIns="0" rIns="0" bIns="0" rtlCol="0" anchor="t">
              <a:spAutoFit/>
            </a:bodyPr>
            <a:lstStyle/>
            <a:p>
              <a:pPr algn="ctr">
                <a:lnSpc>
                  <a:spcPts val="6421"/>
                </a:lnSpc>
              </a:pPr>
              <a:r>
                <a:rPr lang="en-US" sz="6001" spc="-60">
                  <a:solidFill>
                    <a:srgbClr val="000000"/>
                  </a:solidFill>
                  <a:latin typeface="ITC Benguiat Condensed"/>
                  <a:ea typeface="ITC Benguiat Condensed"/>
                  <a:cs typeface="ITC Benguiat Condensed"/>
                  <a:sym typeface="ITC Benguiat Condensed"/>
                </a:rPr>
                <a:t>Tiếng Anh:</a:t>
              </a:r>
            </a:p>
            <a:p>
              <a:pPr algn="ctr">
                <a:lnSpc>
                  <a:spcPts val="4923"/>
                </a:lnSpc>
              </a:pPr>
              <a:r>
                <a:rPr lang="en-US" sz="4601" spc="-46">
                  <a:solidFill>
                    <a:srgbClr val="000000"/>
                  </a:solidFill>
                  <a:latin typeface="ITC Benguiat Condensed"/>
                  <a:ea typeface="ITC Benguiat Condensed"/>
                  <a:cs typeface="ITC Benguiat Condensed"/>
                  <a:sym typeface="ITC Benguiat Condensed"/>
                </a:rPr>
                <a:t>Ao Dai is the national costume and a cultural symbol, the grace and elegance of Vietnamese women, expressing national identity through a long history of development. This costume, with two panels, consisting of neck, body, sleeves and pants, is now stylized to better suit modern life, becoming an endless source of inspiration in art and fashion.</a:t>
              </a:r>
            </a:p>
            <a:p>
              <a:pPr algn="ctr">
                <a:lnSpc>
                  <a:spcPts val="6421"/>
                </a:lnSpc>
              </a:pPr>
              <a:r>
                <a:rPr lang="en-US" sz="6001" spc="-60">
                  <a:solidFill>
                    <a:srgbClr val="000000"/>
                  </a:solidFill>
                  <a:latin typeface="ITC Benguiat Condensed"/>
                  <a:ea typeface="ITC Benguiat Condensed"/>
                  <a:cs typeface="ITC Benguiat Condensed"/>
                  <a:sym typeface="ITC Benguiat Condensed"/>
                </a:rPr>
                <a:t>Tiếng Việt:</a:t>
              </a:r>
            </a:p>
            <a:p>
              <a:pPr algn="ctr">
                <a:lnSpc>
                  <a:spcPts val="4816"/>
                </a:lnSpc>
              </a:pPr>
              <a:r>
                <a:rPr lang="en-US" sz="4501" spc="-45">
                  <a:solidFill>
                    <a:srgbClr val="000000"/>
                  </a:solidFill>
                  <a:latin typeface="ITC Benguiat Condensed"/>
                  <a:ea typeface="ITC Benguiat Condensed"/>
                  <a:cs typeface="ITC Benguiat Condensed"/>
                  <a:sym typeface="ITC Benguiat Condensed"/>
                </a:rPr>
                <a:t>Áo dài là quốc phục và là biểu tượng văn hóa, sự duyên dáng, quý phái của người phụ nữ Việt Nam, thể hiện bản sắc dân tộc qua lịch sử phát triển lâu dài. Trang phục này, với hai tà áo, cấu tạo gồm cổ, thân, tay và quần, ngày nay được cách điệu để phù hợp hơn với đời sống hiện đại, trở thành cảm hứng sáng tác bất tận trong nghệ thuật và thời trang. </a:t>
              </a:r>
            </a:p>
            <a:p>
              <a:pPr algn="ctr">
                <a:lnSpc>
                  <a:spcPts val="4174"/>
                </a:lnSpc>
              </a:pPr>
              <a:endParaRPr lang="en-US" sz="4501" spc="-45">
                <a:solidFill>
                  <a:srgbClr val="000000"/>
                </a:solidFill>
                <a:latin typeface="ITC Benguiat Condensed"/>
                <a:ea typeface="ITC Benguiat Condensed"/>
                <a:cs typeface="ITC Benguiat Condensed"/>
                <a:sym typeface="ITC Benguiat Condensed"/>
              </a:endParaRPr>
            </a:p>
            <a:p>
              <a:pPr algn="ctr">
                <a:lnSpc>
                  <a:spcPts val="13161"/>
                </a:lnSpc>
              </a:pPr>
              <a:endParaRPr lang="en-US" sz="4501" spc="-45">
                <a:solidFill>
                  <a:srgbClr val="000000"/>
                </a:solidFill>
                <a:latin typeface="ITC Benguiat Condensed"/>
                <a:ea typeface="ITC Benguiat Condensed"/>
                <a:cs typeface="ITC Benguiat Condensed"/>
                <a:sym typeface="ITC Benguiat Condensed"/>
              </a:endParaRPr>
            </a:p>
          </p:txBody>
        </p:sp>
        <p:sp>
          <p:nvSpPr>
            <p:cNvPr id="10" name="TextBox 10"/>
            <p:cNvSpPr txBox="1"/>
            <p:nvPr/>
          </p:nvSpPr>
          <p:spPr>
            <a:xfrm>
              <a:off x="0" y="-104775"/>
              <a:ext cx="22501421" cy="3025267"/>
            </a:xfrm>
            <a:prstGeom prst="rect">
              <a:avLst/>
            </a:prstGeom>
          </p:spPr>
          <p:txBody>
            <a:bodyPr lIns="0" tIns="0" rIns="0" bIns="0" rtlCol="0" anchor="t">
              <a:spAutoFit/>
            </a:bodyPr>
            <a:lstStyle/>
            <a:p>
              <a:pPr algn="ctr">
                <a:lnSpc>
                  <a:spcPts val="15408"/>
                </a:lnSpc>
              </a:pPr>
              <a:endParaRPr/>
            </a:p>
          </p:txBody>
        </p:sp>
        <p:sp>
          <p:nvSpPr>
            <p:cNvPr id="11" name="TextBox 11"/>
            <p:cNvSpPr txBox="1"/>
            <p:nvPr/>
          </p:nvSpPr>
          <p:spPr>
            <a:xfrm>
              <a:off x="0" y="16288664"/>
              <a:ext cx="22501421" cy="3025267"/>
            </a:xfrm>
            <a:prstGeom prst="rect">
              <a:avLst/>
            </a:prstGeom>
          </p:spPr>
          <p:txBody>
            <a:bodyPr lIns="0" tIns="0" rIns="0" bIns="0" rtlCol="0" anchor="t">
              <a:spAutoFit/>
            </a:bodyPr>
            <a:lstStyle/>
            <a:p>
              <a:pPr algn="ctr">
                <a:lnSpc>
                  <a:spcPts val="15408"/>
                </a:lnSpc>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3120" y="-1342278"/>
            <a:ext cx="22961362" cy="11888708"/>
          </a:xfrm>
          <a:custGeom>
            <a:avLst/>
            <a:gdLst/>
            <a:ahLst/>
            <a:cxnLst/>
            <a:rect l="l" t="t" r="r" b="b"/>
            <a:pathLst>
              <a:path w="22961362" h="11888708">
                <a:moveTo>
                  <a:pt x="0" y="0"/>
                </a:moveTo>
                <a:lnTo>
                  <a:pt x="22961362" y="0"/>
                </a:lnTo>
                <a:lnTo>
                  <a:pt x="22961362" y="11888707"/>
                </a:lnTo>
                <a:lnTo>
                  <a:pt x="0" y="11888707"/>
                </a:lnTo>
                <a:lnTo>
                  <a:pt x="0" y="0"/>
                </a:lnTo>
                <a:close/>
              </a:path>
            </a:pathLst>
          </a:custGeom>
          <a:blipFill>
            <a:blip r:embed="rId2"/>
            <a:stretch>
              <a:fillRect l="-13398" t="-15615" b="-20882"/>
            </a:stretch>
          </a:blipFill>
        </p:spPr>
      </p:sp>
      <p:sp>
        <p:nvSpPr>
          <p:cNvPr id="3" name="Freeform 3"/>
          <p:cNvSpPr/>
          <p:nvPr/>
        </p:nvSpPr>
        <p:spPr>
          <a:xfrm>
            <a:off x="933155" y="1028700"/>
            <a:ext cx="16421691" cy="8978529"/>
          </a:xfrm>
          <a:custGeom>
            <a:avLst/>
            <a:gdLst/>
            <a:ahLst/>
            <a:cxnLst/>
            <a:rect l="l" t="t" r="r" b="b"/>
            <a:pathLst>
              <a:path w="16421691" h="8978529">
                <a:moveTo>
                  <a:pt x="0" y="0"/>
                </a:moveTo>
                <a:lnTo>
                  <a:pt x="16421690" y="0"/>
                </a:lnTo>
                <a:lnTo>
                  <a:pt x="16421690" y="8978529"/>
                </a:lnTo>
                <a:lnTo>
                  <a:pt x="0" y="8978529"/>
                </a:lnTo>
                <a:lnTo>
                  <a:pt x="0" y="0"/>
                </a:lnTo>
                <a:close/>
              </a:path>
            </a:pathLst>
          </a:custGeom>
          <a:blipFill>
            <a:blip r:embed="rId3"/>
            <a:stretch>
              <a:fillRect t="-29046" b="-53853"/>
            </a:stretch>
          </a:blipFill>
        </p:spPr>
      </p:sp>
      <p:grpSp>
        <p:nvGrpSpPr>
          <p:cNvPr id="4" name="Group 4"/>
          <p:cNvGrpSpPr/>
          <p:nvPr/>
        </p:nvGrpSpPr>
        <p:grpSpPr>
          <a:xfrm>
            <a:off x="1273940" y="-978593"/>
            <a:ext cx="15985360" cy="13389894"/>
            <a:chOff x="0" y="0"/>
            <a:chExt cx="21313814" cy="17853191"/>
          </a:xfrm>
        </p:grpSpPr>
        <p:sp>
          <p:nvSpPr>
            <p:cNvPr id="5" name="TextBox 5"/>
            <p:cNvSpPr txBox="1"/>
            <p:nvPr/>
          </p:nvSpPr>
          <p:spPr>
            <a:xfrm>
              <a:off x="0" y="2872867"/>
              <a:ext cx="21313814" cy="12059832"/>
            </a:xfrm>
            <a:prstGeom prst="rect">
              <a:avLst/>
            </a:prstGeom>
          </p:spPr>
          <p:txBody>
            <a:bodyPr lIns="0" tIns="0" rIns="0" bIns="0" rtlCol="0" anchor="t">
              <a:spAutoFit/>
            </a:bodyPr>
            <a:lstStyle/>
            <a:p>
              <a:pPr algn="ctr">
                <a:lnSpc>
                  <a:spcPts val="6421"/>
                </a:lnSpc>
              </a:pPr>
              <a:r>
                <a:rPr lang="en-US" sz="6001" spc="-60">
                  <a:solidFill>
                    <a:srgbClr val="000000"/>
                  </a:solidFill>
                  <a:latin typeface="ITC Benguiat Condensed"/>
                  <a:ea typeface="ITC Benguiat Condensed"/>
                  <a:cs typeface="ITC Benguiat Condensed"/>
                  <a:sym typeface="ITC Benguiat Condensed"/>
                </a:rPr>
                <a:t>Tiếng Anh:</a:t>
              </a:r>
            </a:p>
            <a:p>
              <a:pPr algn="ctr">
                <a:lnSpc>
                  <a:spcPts val="4495"/>
                </a:lnSpc>
              </a:pPr>
              <a:r>
                <a:rPr lang="en-US" sz="4201" spc="-42">
                  <a:solidFill>
                    <a:srgbClr val="000000"/>
                  </a:solidFill>
                  <a:latin typeface="ITC Benguiat Condensed"/>
                  <a:ea typeface="ITC Benguiat Condensed"/>
                  <a:cs typeface="ITC Benguiat Condensed"/>
                  <a:sym typeface="ITC Benguiat Condensed"/>
                </a:rPr>
                <a:t>The ao dai is Vietnam’s traditional costume, often worn on festivals, important occasions, and sometimes in daily life. With its form-fitting design and flowing panels, the ao dai highlights the graceful and elegant beauty of Vietnamese women. Today, the ao dai is not only cherished in Vietnam but also recognized internationally as a unique cultural symbol of the country</a:t>
              </a:r>
            </a:p>
            <a:p>
              <a:pPr algn="ctr">
                <a:lnSpc>
                  <a:spcPts val="6421"/>
                </a:lnSpc>
              </a:pPr>
              <a:r>
                <a:rPr lang="en-US" sz="6001" spc="-60">
                  <a:solidFill>
                    <a:srgbClr val="000000"/>
                  </a:solidFill>
                  <a:latin typeface="ITC Benguiat Condensed"/>
                  <a:ea typeface="ITC Benguiat Condensed"/>
                  <a:cs typeface="ITC Benguiat Condensed"/>
                  <a:sym typeface="ITC Benguiat Condensed"/>
                </a:rPr>
                <a:t>Tiếng Việt:</a:t>
              </a:r>
            </a:p>
            <a:p>
              <a:pPr algn="ctr">
                <a:lnSpc>
                  <a:spcPts val="4495"/>
                </a:lnSpc>
              </a:pPr>
              <a:r>
                <a:rPr lang="en-US" sz="4201" spc="-42">
                  <a:solidFill>
                    <a:srgbClr val="000000"/>
                  </a:solidFill>
                  <a:latin typeface="ITC Benguiat Condensed"/>
                  <a:ea typeface="ITC Benguiat Condensed"/>
                  <a:cs typeface="ITC Benguiat Condensed"/>
                  <a:sym typeface="ITC Benguiat Condensed"/>
                </a:rPr>
                <a:t>Áo dài là trang phục truyền thống của Việt Nam, thường được mặc trong các dịp lễ hội, sự kiện quan trọng và cả trong đời sống hằng ngày. Với thiết kế ôm sát cơ thể, tà áo dài thướt tha giúp tôn lên vẻ đẹp duyên dáng và thanh lịch của người phụ nữ Việt Nam. Ngày nay, áo dài không chỉ xuất hiện trong nước mà còn được bạn bè quốc tế biết đến như một biểu tượng văn hóa độc đáo của Việt Nam</a:t>
              </a:r>
            </a:p>
            <a:p>
              <a:pPr algn="ctr">
                <a:lnSpc>
                  <a:spcPts val="4495"/>
                </a:lnSpc>
              </a:pPr>
              <a:endParaRPr lang="en-US" sz="4201" spc="-42">
                <a:solidFill>
                  <a:srgbClr val="000000"/>
                </a:solidFill>
                <a:latin typeface="ITC Benguiat Condensed"/>
                <a:ea typeface="ITC Benguiat Condensed"/>
                <a:cs typeface="ITC Benguiat Condensed"/>
                <a:sym typeface="ITC Benguiat Condensed"/>
              </a:endParaRPr>
            </a:p>
          </p:txBody>
        </p:sp>
        <p:sp>
          <p:nvSpPr>
            <p:cNvPr id="6" name="TextBox 6"/>
            <p:cNvSpPr txBox="1"/>
            <p:nvPr/>
          </p:nvSpPr>
          <p:spPr>
            <a:xfrm>
              <a:off x="0" y="-104775"/>
              <a:ext cx="21313814" cy="3025267"/>
            </a:xfrm>
            <a:prstGeom prst="rect">
              <a:avLst/>
            </a:prstGeom>
          </p:spPr>
          <p:txBody>
            <a:bodyPr lIns="0" tIns="0" rIns="0" bIns="0" rtlCol="0" anchor="t">
              <a:spAutoFit/>
            </a:bodyPr>
            <a:lstStyle/>
            <a:p>
              <a:pPr algn="ctr">
                <a:lnSpc>
                  <a:spcPts val="15408"/>
                </a:lnSpc>
              </a:pPr>
              <a:endParaRPr/>
            </a:p>
          </p:txBody>
        </p:sp>
        <p:sp>
          <p:nvSpPr>
            <p:cNvPr id="7" name="TextBox 7"/>
            <p:cNvSpPr txBox="1"/>
            <p:nvPr/>
          </p:nvSpPr>
          <p:spPr>
            <a:xfrm>
              <a:off x="0" y="14827924"/>
              <a:ext cx="21313814" cy="3025267"/>
            </a:xfrm>
            <a:prstGeom prst="rect">
              <a:avLst/>
            </a:prstGeom>
          </p:spPr>
          <p:txBody>
            <a:bodyPr lIns="0" tIns="0" rIns="0" bIns="0" rtlCol="0" anchor="t">
              <a:spAutoFit/>
            </a:bodyPr>
            <a:lstStyle/>
            <a:p>
              <a:pPr algn="ctr">
                <a:lnSpc>
                  <a:spcPts val="15408"/>
                </a:lnSpc>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8406" y="-928352"/>
            <a:ext cx="22321860" cy="12971660"/>
          </a:xfrm>
          <a:custGeom>
            <a:avLst/>
            <a:gdLst/>
            <a:ahLst/>
            <a:cxnLst/>
            <a:rect l="l" t="t" r="r" b="b"/>
            <a:pathLst>
              <a:path w="22321860" h="12971660">
                <a:moveTo>
                  <a:pt x="0" y="0"/>
                </a:moveTo>
                <a:lnTo>
                  <a:pt x="22321860" y="0"/>
                </a:lnTo>
                <a:lnTo>
                  <a:pt x="22321860" y="12971660"/>
                </a:lnTo>
                <a:lnTo>
                  <a:pt x="0" y="12971660"/>
                </a:lnTo>
                <a:lnTo>
                  <a:pt x="0" y="0"/>
                </a:lnTo>
                <a:close/>
              </a:path>
            </a:pathLst>
          </a:custGeom>
          <a:blipFill>
            <a:blip r:embed="rId2"/>
            <a:stretch>
              <a:fillRect l="-7845" t="-24076" r="-7845"/>
            </a:stretch>
          </a:blipFill>
        </p:spPr>
      </p:sp>
      <p:sp>
        <p:nvSpPr>
          <p:cNvPr id="3" name="Freeform 3"/>
          <p:cNvSpPr/>
          <p:nvPr/>
        </p:nvSpPr>
        <p:spPr>
          <a:xfrm>
            <a:off x="678367" y="360422"/>
            <a:ext cx="4597592" cy="6822649"/>
          </a:xfrm>
          <a:custGeom>
            <a:avLst/>
            <a:gdLst/>
            <a:ahLst/>
            <a:cxnLst/>
            <a:rect l="l" t="t" r="r" b="b"/>
            <a:pathLst>
              <a:path w="4597592" h="6822649">
                <a:moveTo>
                  <a:pt x="0" y="0"/>
                </a:moveTo>
                <a:lnTo>
                  <a:pt x="4597591" y="0"/>
                </a:lnTo>
                <a:lnTo>
                  <a:pt x="4597591" y="6822650"/>
                </a:lnTo>
                <a:lnTo>
                  <a:pt x="0" y="6822650"/>
                </a:lnTo>
                <a:lnTo>
                  <a:pt x="0" y="0"/>
                </a:lnTo>
                <a:close/>
              </a:path>
            </a:pathLst>
          </a:custGeom>
          <a:blipFill>
            <a:blip r:embed="rId3"/>
            <a:stretch>
              <a:fillRect r="-697"/>
            </a:stretch>
          </a:blipFill>
        </p:spPr>
      </p:sp>
      <p:sp>
        <p:nvSpPr>
          <p:cNvPr id="4" name="Freeform 4"/>
          <p:cNvSpPr/>
          <p:nvPr/>
        </p:nvSpPr>
        <p:spPr>
          <a:xfrm>
            <a:off x="6327200" y="1965021"/>
            <a:ext cx="4235323" cy="6356958"/>
          </a:xfrm>
          <a:custGeom>
            <a:avLst/>
            <a:gdLst/>
            <a:ahLst/>
            <a:cxnLst/>
            <a:rect l="l" t="t" r="r" b="b"/>
            <a:pathLst>
              <a:path w="4235323" h="6356958">
                <a:moveTo>
                  <a:pt x="0" y="0"/>
                </a:moveTo>
                <a:lnTo>
                  <a:pt x="4235324" y="0"/>
                </a:lnTo>
                <a:lnTo>
                  <a:pt x="4235324" y="6356958"/>
                </a:lnTo>
                <a:lnTo>
                  <a:pt x="0" y="6356958"/>
                </a:lnTo>
                <a:lnTo>
                  <a:pt x="0" y="0"/>
                </a:lnTo>
                <a:close/>
              </a:path>
            </a:pathLst>
          </a:custGeom>
          <a:blipFill>
            <a:blip r:embed="rId4"/>
            <a:stretch>
              <a:fillRect/>
            </a:stretch>
          </a:blipFill>
        </p:spPr>
      </p:sp>
      <p:sp>
        <p:nvSpPr>
          <p:cNvPr id="5" name="Freeform 5"/>
          <p:cNvSpPr/>
          <p:nvPr/>
        </p:nvSpPr>
        <p:spPr>
          <a:xfrm>
            <a:off x="12096298" y="551513"/>
            <a:ext cx="4971911" cy="7471451"/>
          </a:xfrm>
          <a:custGeom>
            <a:avLst/>
            <a:gdLst/>
            <a:ahLst/>
            <a:cxnLst/>
            <a:rect l="l" t="t" r="r" b="b"/>
            <a:pathLst>
              <a:path w="4971911" h="7471451">
                <a:moveTo>
                  <a:pt x="0" y="0"/>
                </a:moveTo>
                <a:lnTo>
                  <a:pt x="4971911" y="0"/>
                </a:lnTo>
                <a:lnTo>
                  <a:pt x="4971911" y="7471451"/>
                </a:lnTo>
                <a:lnTo>
                  <a:pt x="0" y="7471451"/>
                </a:lnTo>
                <a:lnTo>
                  <a:pt x="0" y="0"/>
                </a:lnTo>
                <a:close/>
              </a:path>
            </a:pathLst>
          </a:custGeom>
          <a:blipFill>
            <a:blip r:embed="rId5"/>
            <a:stretch>
              <a:fillRect/>
            </a:stretch>
          </a:blipFill>
        </p:spPr>
      </p:sp>
      <p:grpSp>
        <p:nvGrpSpPr>
          <p:cNvPr id="6" name="Group 6"/>
          <p:cNvGrpSpPr/>
          <p:nvPr/>
        </p:nvGrpSpPr>
        <p:grpSpPr>
          <a:xfrm>
            <a:off x="221286" y="6650874"/>
            <a:ext cx="18066714" cy="5962159"/>
            <a:chOff x="0" y="0"/>
            <a:chExt cx="24088952" cy="7949545"/>
          </a:xfrm>
        </p:grpSpPr>
        <p:sp>
          <p:nvSpPr>
            <p:cNvPr id="7" name="TextBox 7"/>
            <p:cNvSpPr txBox="1"/>
            <p:nvPr/>
          </p:nvSpPr>
          <p:spPr>
            <a:xfrm>
              <a:off x="0" y="2844292"/>
              <a:ext cx="24088952" cy="2184761"/>
            </a:xfrm>
            <a:prstGeom prst="rect">
              <a:avLst/>
            </a:prstGeom>
          </p:spPr>
          <p:txBody>
            <a:bodyPr lIns="0" tIns="0" rIns="0" bIns="0" rtlCol="0" anchor="t">
              <a:spAutoFit/>
            </a:bodyPr>
            <a:lstStyle/>
            <a:p>
              <a:pPr algn="ctr">
                <a:lnSpc>
                  <a:spcPts val="11129"/>
                </a:lnSpc>
              </a:pPr>
              <a:r>
                <a:rPr lang="en-US" sz="10401" spc="-104">
                  <a:solidFill>
                    <a:srgbClr val="000000"/>
                  </a:solidFill>
                  <a:latin typeface="ITC Benguiat Condensed"/>
                  <a:ea typeface="ITC Benguiat Condensed"/>
                  <a:cs typeface="ITC Benguiat Condensed"/>
                  <a:sym typeface="ITC Benguiat Condensed"/>
                </a:rPr>
                <a:t>Hình ảnh áo dài của Việt Nam</a:t>
              </a:r>
            </a:p>
          </p:txBody>
        </p:sp>
        <p:sp>
          <p:nvSpPr>
            <p:cNvPr id="8" name="TextBox 8"/>
            <p:cNvSpPr txBox="1"/>
            <p:nvPr/>
          </p:nvSpPr>
          <p:spPr>
            <a:xfrm>
              <a:off x="0" y="-104775"/>
              <a:ext cx="24088952" cy="3025267"/>
            </a:xfrm>
            <a:prstGeom prst="rect">
              <a:avLst/>
            </a:prstGeom>
          </p:spPr>
          <p:txBody>
            <a:bodyPr lIns="0" tIns="0" rIns="0" bIns="0" rtlCol="0" anchor="t">
              <a:spAutoFit/>
            </a:bodyPr>
            <a:lstStyle/>
            <a:p>
              <a:pPr algn="ctr">
                <a:lnSpc>
                  <a:spcPts val="15408"/>
                </a:lnSpc>
              </a:pPr>
              <a:endParaRPr/>
            </a:p>
          </p:txBody>
        </p:sp>
        <p:sp>
          <p:nvSpPr>
            <p:cNvPr id="9" name="TextBox 9"/>
            <p:cNvSpPr txBox="1"/>
            <p:nvPr/>
          </p:nvSpPr>
          <p:spPr>
            <a:xfrm>
              <a:off x="0" y="4924278"/>
              <a:ext cx="24088952" cy="3025267"/>
            </a:xfrm>
            <a:prstGeom prst="rect">
              <a:avLst/>
            </a:prstGeom>
          </p:spPr>
          <p:txBody>
            <a:bodyPr lIns="0" tIns="0" rIns="0" bIns="0" rtlCol="0" anchor="t">
              <a:spAutoFit/>
            </a:bodyPr>
            <a:lstStyle/>
            <a:p>
              <a:pPr algn="ctr">
                <a:lnSpc>
                  <a:spcPts val="15408"/>
                </a:lnSpc>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3177" y="-832702"/>
            <a:ext cx="22110419" cy="12412507"/>
          </a:xfrm>
          <a:custGeom>
            <a:avLst/>
            <a:gdLst/>
            <a:ahLst/>
            <a:cxnLst/>
            <a:rect l="l" t="t" r="r" b="b"/>
            <a:pathLst>
              <a:path w="22110419" h="12412507">
                <a:moveTo>
                  <a:pt x="0" y="0"/>
                </a:moveTo>
                <a:lnTo>
                  <a:pt x="22110419" y="0"/>
                </a:lnTo>
                <a:lnTo>
                  <a:pt x="22110419" y="12412506"/>
                </a:lnTo>
                <a:lnTo>
                  <a:pt x="0" y="12412506"/>
                </a:lnTo>
                <a:lnTo>
                  <a:pt x="0" y="0"/>
                </a:lnTo>
                <a:close/>
              </a:path>
            </a:pathLst>
          </a:custGeom>
          <a:blipFill>
            <a:blip r:embed="rId2"/>
            <a:stretch>
              <a:fillRect l="-16605" t="-14726" b="-14726"/>
            </a:stretch>
          </a:blipFill>
        </p:spPr>
      </p:sp>
      <p:sp>
        <p:nvSpPr>
          <p:cNvPr id="3" name="Freeform 3"/>
          <p:cNvSpPr/>
          <p:nvPr/>
        </p:nvSpPr>
        <p:spPr>
          <a:xfrm>
            <a:off x="5404454" y="2011268"/>
            <a:ext cx="4690518" cy="6724566"/>
          </a:xfrm>
          <a:custGeom>
            <a:avLst/>
            <a:gdLst/>
            <a:ahLst/>
            <a:cxnLst/>
            <a:rect l="l" t="t" r="r" b="b"/>
            <a:pathLst>
              <a:path w="4690518" h="6724566">
                <a:moveTo>
                  <a:pt x="0" y="0"/>
                </a:moveTo>
                <a:lnTo>
                  <a:pt x="4690518" y="0"/>
                </a:lnTo>
                <a:lnTo>
                  <a:pt x="4690518" y="6724566"/>
                </a:lnTo>
                <a:lnTo>
                  <a:pt x="0" y="6724566"/>
                </a:lnTo>
                <a:lnTo>
                  <a:pt x="0" y="0"/>
                </a:lnTo>
                <a:close/>
              </a:path>
            </a:pathLst>
          </a:custGeom>
          <a:blipFill>
            <a:blip r:embed="rId3"/>
            <a:stretch>
              <a:fillRect l="-4561"/>
            </a:stretch>
          </a:blipFill>
        </p:spPr>
      </p:sp>
      <p:sp>
        <p:nvSpPr>
          <p:cNvPr id="4" name="Freeform 4"/>
          <p:cNvSpPr/>
          <p:nvPr/>
        </p:nvSpPr>
        <p:spPr>
          <a:xfrm>
            <a:off x="10457495" y="229498"/>
            <a:ext cx="7450951" cy="4030843"/>
          </a:xfrm>
          <a:custGeom>
            <a:avLst/>
            <a:gdLst/>
            <a:ahLst/>
            <a:cxnLst/>
            <a:rect l="l" t="t" r="r" b="b"/>
            <a:pathLst>
              <a:path w="7450951" h="4030843">
                <a:moveTo>
                  <a:pt x="0" y="0"/>
                </a:moveTo>
                <a:lnTo>
                  <a:pt x="7450951" y="0"/>
                </a:lnTo>
                <a:lnTo>
                  <a:pt x="7450951" y="4030843"/>
                </a:lnTo>
                <a:lnTo>
                  <a:pt x="0" y="4030843"/>
                </a:lnTo>
                <a:lnTo>
                  <a:pt x="0" y="0"/>
                </a:lnTo>
                <a:close/>
              </a:path>
            </a:pathLst>
          </a:custGeom>
          <a:blipFill>
            <a:blip r:embed="rId4"/>
            <a:stretch>
              <a:fillRect/>
            </a:stretch>
          </a:blipFill>
        </p:spPr>
      </p:sp>
      <p:sp>
        <p:nvSpPr>
          <p:cNvPr id="5" name="Freeform 5"/>
          <p:cNvSpPr/>
          <p:nvPr/>
        </p:nvSpPr>
        <p:spPr>
          <a:xfrm>
            <a:off x="11493140" y="5143500"/>
            <a:ext cx="6415306" cy="4585446"/>
          </a:xfrm>
          <a:custGeom>
            <a:avLst/>
            <a:gdLst/>
            <a:ahLst/>
            <a:cxnLst/>
            <a:rect l="l" t="t" r="r" b="b"/>
            <a:pathLst>
              <a:path w="6415306" h="4585446">
                <a:moveTo>
                  <a:pt x="0" y="0"/>
                </a:moveTo>
                <a:lnTo>
                  <a:pt x="6415306" y="0"/>
                </a:lnTo>
                <a:lnTo>
                  <a:pt x="6415306" y="4585446"/>
                </a:lnTo>
                <a:lnTo>
                  <a:pt x="0" y="4585446"/>
                </a:lnTo>
                <a:lnTo>
                  <a:pt x="0" y="0"/>
                </a:lnTo>
                <a:close/>
              </a:path>
            </a:pathLst>
          </a:custGeom>
          <a:blipFill>
            <a:blip r:embed="rId5"/>
            <a:stretch>
              <a:fillRect t="-2604" b="-2604"/>
            </a:stretch>
          </a:blipFill>
        </p:spPr>
      </p:sp>
      <p:sp>
        <p:nvSpPr>
          <p:cNvPr id="6" name="Freeform 6"/>
          <p:cNvSpPr/>
          <p:nvPr/>
        </p:nvSpPr>
        <p:spPr>
          <a:xfrm>
            <a:off x="286311" y="2244919"/>
            <a:ext cx="4756192" cy="6047294"/>
          </a:xfrm>
          <a:custGeom>
            <a:avLst/>
            <a:gdLst/>
            <a:ahLst/>
            <a:cxnLst/>
            <a:rect l="l" t="t" r="r" b="b"/>
            <a:pathLst>
              <a:path w="4756192" h="6047294">
                <a:moveTo>
                  <a:pt x="0" y="0"/>
                </a:moveTo>
                <a:lnTo>
                  <a:pt x="4756193" y="0"/>
                </a:lnTo>
                <a:lnTo>
                  <a:pt x="4756193" y="6047295"/>
                </a:lnTo>
                <a:lnTo>
                  <a:pt x="0" y="6047295"/>
                </a:lnTo>
                <a:lnTo>
                  <a:pt x="0" y="0"/>
                </a:lnTo>
                <a:close/>
              </a:path>
            </a:pathLst>
          </a:custGeom>
          <a:blipFill>
            <a:blip r:embed="rId6"/>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43"/>
            <a:ext cx="18288000" cy="10292687"/>
          </a:xfrm>
          <a:custGeom>
            <a:avLst/>
            <a:gdLst/>
            <a:ahLst/>
            <a:cxnLst/>
            <a:rect l="l" t="t" r="r" b="b"/>
            <a:pathLst>
              <a:path w="18288000" h="10292687">
                <a:moveTo>
                  <a:pt x="0" y="0"/>
                </a:moveTo>
                <a:lnTo>
                  <a:pt x="18288000" y="0"/>
                </a:lnTo>
                <a:lnTo>
                  <a:pt x="18288000" y="10292686"/>
                </a:lnTo>
                <a:lnTo>
                  <a:pt x="0" y="10292686"/>
                </a:lnTo>
                <a:lnTo>
                  <a:pt x="0" y="0"/>
                </a:lnTo>
                <a:close/>
              </a:path>
            </a:pathLst>
          </a:custGeom>
          <a:blipFill>
            <a:blip r:embed="rId2"/>
            <a:stretch>
              <a:fillRect/>
            </a:stretch>
          </a:blipFill>
        </p:spPr>
      </p:sp>
      <p:grpSp>
        <p:nvGrpSpPr>
          <p:cNvPr id="3" name="Group 3"/>
          <p:cNvGrpSpPr/>
          <p:nvPr/>
        </p:nvGrpSpPr>
        <p:grpSpPr>
          <a:xfrm>
            <a:off x="5258948" y="-1361944"/>
            <a:ext cx="7770103" cy="11291070"/>
            <a:chOff x="0" y="0"/>
            <a:chExt cx="10360138" cy="15054761"/>
          </a:xfrm>
        </p:grpSpPr>
        <p:sp>
          <p:nvSpPr>
            <p:cNvPr id="4" name="TextBox 4"/>
            <p:cNvSpPr txBox="1"/>
            <p:nvPr/>
          </p:nvSpPr>
          <p:spPr>
            <a:xfrm>
              <a:off x="0" y="2834767"/>
              <a:ext cx="10360138" cy="9299501"/>
            </a:xfrm>
            <a:prstGeom prst="rect">
              <a:avLst/>
            </a:prstGeom>
          </p:spPr>
          <p:txBody>
            <a:bodyPr lIns="0" tIns="0" rIns="0" bIns="0" rtlCol="0" anchor="t">
              <a:spAutoFit/>
            </a:bodyPr>
            <a:lstStyle/>
            <a:p>
              <a:pPr algn="ctr">
                <a:lnSpc>
                  <a:spcPts val="13268"/>
                </a:lnSpc>
              </a:pPr>
              <a:r>
                <a:rPr lang="en-US" sz="12400" spc="-124">
                  <a:solidFill>
                    <a:srgbClr val="FFFFFF"/>
                  </a:solidFill>
                  <a:latin typeface="ITC Benguiat Condensed"/>
                  <a:ea typeface="ITC Benguiat Condensed"/>
                  <a:cs typeface="ITC Benguiat Condensed"/>
                  <a:sym typeface="ITC Benguiat Condensed"/>
                </a:rPr>
                <a:t>2.Các bài hát về áo dài Việt Nam</a:t>
              </a:r>
            </a:p>
          </p:txBody>
        </p:sp>
        <p:sp>
          <p:nvSpPr>
            <p:cNvPr id="5" name="TextBox 5"/>
            <p:cNvSpPr txBox="1"/>
            <p:nvPr/>
          </p:nvSpPr>
          <p:spPr>
            <a:xfrm>
              <a:off x="0" y="-104775"/>
              <a:ext cx="10360138" cy="3025267"/>
            </a:xfrm>
            <a:prstGeom prst="rect">
              <a:avLst/>
            </a:prstGeom>
          </p:spPr>
          <p:txBody>
            <a:bodyPr lIns="0" tIns="0" rIns="0" bIns="0" rtlCol="0" anchor="t">
              <a:spAutoFit/>
            </a:bodyPr>
            <a:lstStyle/>
            <a:p>
              <a:pPr algn="ctr">
                <a:lnSpc>
                  <a:spcPts val="15408"/>
                </a:lnSpc>
              </a:pPr>
              <a:endParaRPr/>
            </a:p>
          </p:txBody>
        </p:sp>
        <p:sp>
          <p:nvSpPr>
            <p:cNvPr id="6" name="TextBox 6"/>
            <p:cNvSpPr txBox="1"/>
            <p:nvPr/>
          </p:nvSpPr>
          <p:spPr>
            <a:xfrm>
              <a:off x="0" y="12029494"/>
              <a:ext cx="10360138" cy="3025267"/>
            </a:xfrm>
            <a:prstGeom prst="rect">
              <a:avLst/>
            </a:prstGeom>
          </p:spPr>
          <p:txBody>
            <a:bodyPr lIns="0" tIns="0" rIns="0" bIns="0" rtlCol="0" anchor="t">
              <a:spAutoFit/>
            </a:bodyPr>
            <a:lstStyle/>
            <a:p>
              <a:pPr algn="ctr">
                <a:lnSpc>
                  <a:spcPts val="15408"/>
                </a:lnSpc>
              </a:pPr>
              <a:endParaRPr/>
            </a:p>
          </p:txBody>
        </p:sp>
      </p:grpSp>
      <p:sp>
        <p:nvSpPr>
          <p:cNvPr id="7" name="Freeform 7"/>
          <p:cNvSpPr/>
          <p:nvPr/>
        </p:nvSpPr>
        <p:spPr>
          <a:xfrm>
            <a:off x="14503511" y="6674235"/>
            <a:ext cx="2058718" cy="3254891"/>
          </a:xfrm>
          <a:custGeom>
            <a:avLst/>
            <a:gdLst/>
            <a:ahLst/>
            <a:cxnLst/>
            <a:rect l="l" t="t" r="r" b="b"/>
            <a:pathLst>
              <a:path w="2058718" h="3254891">
                <a:moveTo>
                  <a:pt x="0" y="0"/>
                </a:moveTo>
                <a:lnTo>
                  <a:pt x="2058719" y="0"/>
                </a:lnTo>
                <a:lnTo>
                  <a:pt x="2058719" y="3254891"/>
                </a:lnTo>
                <a:lnTo>
                  <a:pt x="0" y="3254891"/>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782</Words>
  <Application>Microsoft Office PowerPoint</Application>
  <PresentationFormat>Custom</PresentationFormat>
  <Paragraphs>60</Paragraphs>
  <Slides>18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Asap</vt:lpstr>
      <vt:lpstr>Cabin</vt:lpstr>
      <vt:lpstr>Barlow Condensed</vt:lpstr>
      <vt:lpstr>Calibri</vt:lpstr>
      <vt:lpstr>Barlow Condensed Heavy Italics</vt:lpstr>
      <vt:lpstr>Arial</vt:lpstr>
      <vt:lpstr>ITC Benguiat Condensed</vt:lpstr>
      <vt:lpstr>Saira ExtraCondensed</vt:lpstr>
      <vt:lpstr>ITC Benguiat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dc:title>
  <dc:creator>Administrator</dc:creator>
  <cp:lastModifiedBy>Administrator</cp:lastModifiedBy>
  <cp:revision>2</cp:revision>
  <dcterms:created xsi:type="dcterms:W3CDTF">2006-08-16T00:00:00Z</dcterms:created>
  <dcterms:modified xsi:type="dcterms:W3CDTF">2025-09-24T16:36:25Z</dcterms:modified>
  <dc:identifier>DAGz5vzZlW0</dc:identifier>
</cp:coreProperties>
</file>